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
  </p:notesMasterIdLst>
  <p:sldIdLst>
    <p:sldId id="404" r:id="rId2"/>
    <p:sldId id="257" r:id="rId3"/>
    <p:sldId id="522" r:id="rId4"/>
    <p:sldId id="259" r:id="rId5"/>
    <p:sldId id="526" r:id="rId6"/>
    <p:sldId id="556" r:id="rId7"/>
    <p:sldId id="523" r:id="rId8"/>
    <p:sldId id="258" r:id="rId9"/>
    <p:sldId id="559" r:id="rId10"/>
    <p:sldId id="261" r:id="rId11"/>
    <p:sldId id="262" r:id="rId12"/>
    <p:sldId id="263" r:id="rId13"/>
    <p:sldId id="524" r:id="rId14"/>
    <p:sldId id="544" r:id="rId15"/>
    <p:sldId id="545" r:id="rId16"/>
    <p:sldId id="268" r:id="rId17"/>
    <p:sldId id="266" r:id="rId18"/>
    <p:sldId id="265" r:id="rId19"/>
    <p:sldId id="270" r:id="rId20"/>
    <p:sldId id="271" r:id="rId21"/>
    <p:sldId id="267" r:id="rId22"/>
    <p:sldId id="529" r:id="rId23"/>
    <p:sldId id="284" r:id="rId24"/>
    <p:sldId id="525" r:id="rId25"/>
    <p:sldId id="554" r:id="rId26"/>
    <p:sldId id="528" r:id="rId27"/>
    <p:sldId id="274" r:id="rId28"/>
    <p:sldId id="283" r:id="rId29"/>
    <p:sldId id="560" r:id="rId30"/>
    <p:sldId id="288" r:id="rId31"/>
    <p:sldId id="547" r:id="rId32"/>
    <p:sldId id="557" r:id="rId33"/>
    <p:sldId id="537" r:id="rId34"/>
    <p:sldId id="548" r:id="rId35"/>
    <p:sldId id="290" r:id="rId36"/>
    <p:sldId id="289" r:id="rId37"/>
    <p:sldId id="279" r:id="rId38"/>
    <p:sldId id="278" r:id="rId39"/>
    <p:sldId id="269" r:id="rId40"/>
    <p:sldId id="534" r:id="rId41"/>
    <p:sldId id="280" r:id="rId42"/>
    <p:sldId id="538" r:id="rId43"/>
    <p:sldId id="539" r:id="rId44"/>
    <p:sldId id="286" r:id="rId45"/>
    <p:sldId id="541" r:id="rId46"/>
    <p:sldId id="542" r:id="rId47"/>
    <p:sldId id="307" r:id="rId48"/>
    <p:sldId id="549" r:id="rId49"/>
    <p:sldId id="543" r:id="rId50"/>
    <p:sldId id="558" r:id="rId51"/>
    <p:sldId id="550" r:id="rId52"/>
    <p:sldId id="294" r:id="rId53"/>
    <p:sldId id="551" r:id="rId54"/>
    <p:sldId id="295" r:id="rId55"/>
    <p:sldId id="296" r:id="rId56"/>
    <p:sldId id="552" r:id="rId57"/>
    <p:sldId id="285" r:id="rId58"/>
    <p:sldId id="308" r:id="rId59"/>
    <p:sldId id="309" r:id="rId60"/>
  </p:sldIdLst>
  <p:sldSz cx="12192000" cy="6858000"/>
  <p:notesSz cx="6858000" cy="9144000"/>
  <p:embeddedFontLst>
    <p:embeddedFont>
      <p:font typeface="Helvetica" panose="020B0604020202020204" pitchFamily="34" charset="0"/>
      <p:regular r:id="rId62"/>
      <p:bold r:id="rId63"/>
      <p:italic r:id="rId64"/>
      <p:boldItalic r:id="rId65"/>
    </p:embeddedFont>
    <p:embeddedFont>
      <p:font typeface="Verdana" panose="020B0604030504040204" pitchFamily="3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I/CD" id="{939F1170-A45D-4989-A48A-64EB36007AAD}">
          <p14:sldIdLst>
            <p14:sldId id="404"/>
            <p14:sldId id="257"/>
            <p14:sldId id="522"/>
            <p14:sldId id="259"/>
            <p14:sldId id="526"/>
            <p14:sldId id="556"/>
            <p14:sldId id="523"/>
            <p14:sldId id="258"/>
            <p14:sldId id="559"/>
            <p14:sldId id="261"/>
            <p14:sldId id="262"/>
            <p14:sldId id="263"/>
            <p14:sldId id="524"/>
            <p14:sldId id="544"/>
            <p14:sldId id="545"/>
            <p14:sldId id="268"/>
            <p14:sldId id="266"/>
            <p14:sldId id="265"/>
            <p14:sldId id="270"/>
            <p14:sldId id="271"/>
            <p14:sldId id="267"/>
            <p14:sldId id="529"/>
            <p14:sldId id="284"/>
            <p14:sldId id="525"/>
            <p14:sldId id="554"/>
            <p14:sldId id="528"/>
            <p14:sldId id="274"/>
            <p14:sldId id="283"/>
            <p14:sldId id="560"/>
            <p14:sldId id="288"/>
            <p14:sldId id="547"/>
            <p14:sldId id="557"/>
            <p14:sldId id="537"/>
            <p14:sldId id="548"/>
            <p14:sldId id="290"/>
            <p14:sldId id="289"/>
            <p14:sldId id="279"/>
            <p14:sldId id="278"/>
            <p14:sldId id="269"/>
            <p14:sldId id="534"/>
            <p14:sldId id="280"/>
            <p14:sldId id="538"/>
            <p14:sldId id="539"/>
            <p14:sldId id="286"/>
            <p14:sldId id="541"/>
            <p14:sldId id="542"/>
            <p14:sldId id="307"/>
            <p14:sldId id="549"/>
            <p14:sldId id="543"/>
            <p14:sldId id="558"/>
            <p14:sldId id="550"/>
            <p14:sldId id="294"/>
            <p14:sldId id="551"/>
            <p14:sldId id="295"/>
            <p14:sldId id="296"/>
            <p14:sldId id="552"/>
            <p14:sldId id="285"/>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1" autoAdjust="0"/>
    <p:restoredTop sz="70059" autoAdjust="0"/>
  </p:normalViewPr>
  <p:slideViewPr>
    <p:cSldViewPr snapToGrid="0">
      <p:cViewPr varScale="1">
        <p:scale>
          <a:sx n="52" d="100"/>
          <a:sy n="52" d="100"/>
        </p:scale>
        <p:origin x="96" y="180"/>
      </p:cViewPr>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custSel modSld">
      <pc:chgData name="Mitchell Wand" userId="de9b44c55c049659" providerId="LiveId" clId="{339625AF-45C8-4DAE-A737-497B9AE93709}" dt="2024-10-16T17:19:02.675" v="1" actId="20577"/>
      <pc:docMkLst>
        <pc:docMk/>
      </pc:docMkLst>
      <pc:sldChg chg="modSp mod chgLayout modNotesTx">
        <pc:chgData name="Mitchell Wand" userId="de9b44c55c049659" providerId="LiveId" clId="{339625AF-45C8-4DAE-A737-497B9AE93709}" dt="2024-10-16T17:19:02.675" v="1" actId="20577"/>
        <pc:sldMkLst>
          <pc:docMk/>
          <pc:sldMk cId="3856103181" sldId="404"/>
        </pc:sldMkLst>
        <pc:spChg chg="mod ord">
          <ac:chgData name="Mitchell Wand" userId="de9b44c55c049659" providerId="LiveId" clId="{339625AF-45C8-4DAE-A737-497B9AE93709}" dt="2024-10-16T17:18:50.718" v="0" actId="700"/>
          <ac:spMkLst>
            <pc:docMk/>
            <pc:sldMk cId="3856103181" sldId="404"/>
            <ac:spMk id="116" creationId="{00000000-0000-0000-0000-000000000000}"/>
          </ac:spMkLst>
        </pc:spChg>
        <pc:spChg chg="mod ord">
          <ac:chgData name="Mitchell Wand" userId="de9b44c55c049659" providerId="LiveId" clId="{339625AF-45C8-4DAE-A737-497B9AE93709}" dt="2024-10-16T17:18:50.718" v="0" actId="700"/>
          <ac:spMkLst>
            <pc:docMk/>
            <pc:sldMk cId="3856103181" sldId="404"/>
            <ac:spMk id="117" creationId="{00000000-0000-0000-0000-000000000000}"/>
          </ac:spMkLst>
        </pc:spChg>
        <pc:spChg chg="mod ord">
          <ac:chgData name="Mitchell Wand" userId="de9b44c55c049659" providerId="LiveId" clId="{339625AF-45C8-4DAE-A737-497B9AE93709}" dt="2024-10-16T17:18:50.718" v="0" actId="700"/>
          <ac:spMkLst>
            <pc:docMk/>
            <pc:sldMk cId="3856103181" sldId="404"/>
            <ac:spMk id="11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2/18/2025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93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FA81D-F9EF-7C23-765A-A47C9E33C37B}"/>
            </a:ext>
          </a:extLst>
        </p:cNvPr>
        <p:cNvGrpSpPr/>
        <p:nvPr/>
      </p:nvGrpSpPr>
      <p:grpSpPr>
        <a:xfrm>
          <a:off x="0" y="0"/>
          <a:ext cx="0" cy="0"/>
          <a:chOff x="0" y="0"/>
          <a:chExt cx="0" cy="0"/>
        </a:xfrm>
      </p:grpSpPr>
      <p:sp>
        <p:nvSpPr>
          <p:cNvPr id="67" name="Shape 67">
            <a:extLst>
              <a:ext uri="{FF2B5EF4-FFF2-40B4-BE49-F238E27FC236}">
                <a16:creationId xmlns:a16="http://schemas.microsoft.com/office/drawing/2014/main" id="{87C32D38-9BA6-9133-9122-F3783CB68874}"/>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a:extLst>
              <a:ext uri="{FF2B5EF4-FFF2-40B4-BE49-F238E27FC236}">
                <a16:creationId xmlns:a16="http://schemas.microsoft.com/office/drawing/2014/main" id="{272A971F-F8D4-B853-B84B-0C304A024C69}"/>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extLst>
      <p:ext uri="{BB962C8B-B14F-4D97-AF65-F5344CB8AC3E}">
        <p14:creationId xmlns:p14="http://schemas.microsoft.com/office/powerpoint/2010/main" val="1344545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13128-E6D2-BABB-792F-57B5B809B3E6}"/>
            </a:ext>
          </a:extLst>
        </p:cNvPr>
        <p:cNvGrpSpPr/>
        <p:nvPr/>
      </p:nvGrpSpPr>
      <p:grpSpPr>
        <a:xfrm>
          <a:off x="0" y="0"/>
          <a:ext cx="0" cy="0"/>
          <a:chOff x="0" y="0"/>
          <a:chExt cx="0" cy="0"/>
        </a:xfrm>
      </p:grpSpPr>
      <p:sp>
        <p:nvSpPr>
          <p:cNvPr id="173" name="Shape 173">
            <a:extLst>
              <a:ext uri="{FF2B5EF4-FFF2-40B4-BE49-F238E27FC236}">
                <a16:creationId xmlns:a16="http://schemas.microsoft.com/office/drawing/2014/main" id="{F708984A-E96B-C043-66AF-31A20E8054A6}"/>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a:extLst>
              <a:ext uri="{FF2B5EF4-FFF2-40B4-BE49-F238E27FC236}">
                <a16:creationId xmlns:a16="http://schemas.microsoft.com/office/drawing/2014/main" id="{66EFDD2F-F9DE-C31A-E657-744B695D8CA3}"/>
              </a:ext>
            </a:extLst>
          </p:cNvPr>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rPr dirty="0"/>
              <a:t>Google Test Automation Platform</a:t>
            </a:r>
          </a:p>
        </p:txBody>
      </p:sp>
    </p:spTree>
    <p:extLst>
      <p:ext uri="{BB962C8B-B14F-4D97-AF65-F5344CB8AC3E}">
        <p14:creationId xmlns:p14="http://schemas.microsoft.com/office/powerpoint/2010/main" val="32785667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AA2E1-23CE-91D8-3597-03253C5F8D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7022E-5E14-6E09-BE66-6129BDD97B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A14524-9D60-262B-DE10-6352DF507A78}"/>
              </a:ext>
            </a:extLst>
          </p:cNvPr>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Continuous Integration and Continuous Delivery focus on the red portion of the infamous cost-to-repair diagram.</a:t>
            </a:r>
          </a:p>
        </p:txBody>
      </p:sp>
      <p:sp>
        <p:nvSpPr>
          <p:cNvPr id="4" name="Slide Number Placeholder 3">
            <a:extLst>
              <a:ext uri="{FF2B5EF4-FFF2-40B4-BE49-F238E27FC236}">
                <a16:creationId xmlns:a16="http://schemas.microsoft.com/office/drawing/2014/main" id="{B8920485-CD07-0436-6E59-FA912306DC8C}"/>
              </a:ext>
            </a:extLst>
          </p:cNvPr>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305788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2/18/2025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2/18/2025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2/18/2025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2/18/2025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nchor="t"/>
          <a:lstStyle>
            <a:lvl1pPr>
              <a:defRPr sz="4250" spc="-85">
                <a:solidFill>
                  <a:srgbClr val="005493"/>
                </a:solidFill>
              </a:defRPr>
            </a:lvl1pPr>
          </a:lstStyle>
          <a:p>
            <a:r>
              <a:t>Slide Title</a:t>
            </a:r>
          </a:p>
        </p:txBody>
      </p:sp>
      <p:sp>
        <p:nvSpPr>
          <p:cNvPr id="22" name="Body Level One…"/>
          <p:cNvSpPr txBox="1">
            <a:spLocks noGrp="1"/>
          </p:cNvSpPr>
          <p:nvPr>
            <p:ph type="body" sz="quarter" idx="1" hasCustomPrompt="1"/>
          </p:nvPr>
        </p:nvSpPr>
        <p:spPr>
          <a:xfrm>
            <a:off x="603250" y="1186480"/>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304800" indent="-304800" defTabSz="1219169">
              <a:lnSpc>
                <a:spcPct val="90000"/>
              </a:lnSpc>
              <a:spcBef>
                <a:spcPts val="2250"/>
              </a:spcBef>
              <a:buSzPct val="123000"/>
              <a:buChar char="•"/>
              <a:defRPr sz="24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2329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2/18/2025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2/18/2025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2/18/2025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2/18/2025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2/18/2025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2/18/2025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2/18/2025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2/18/2025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2/18/2025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3.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xkcd.com/1205/"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arxiv.org/abs/2310.12132"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hyperlink" Target="https://www.datadoghq.com/blog/gke-dashboards-integration-improvement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s://www.akitasoftware.com/blog-posts/plug-and-play-endpoint-views-for-metrics-error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engineering.fb.com/2017/08/31/web/rapid-release-at-massive-scal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prstGeom prst="rect">
            <a:avLst/>
          </a:prstGeom>
        </p:spPr>
        <p:txBody>
          <a:bodyPr/>
          <a:lstStyle/>
          <a:p>
            <a:r>
              <a:rPr dirty="0"/>
              <a:t>CS 4530: Fundamentals of Software Engineering</a:t>
            </a:r>
            <a:br>
              <a:rPr dirty="0"/>
            </a:br>
            <a:r>
              <a:rPr dirty="0"/>
              <a:t>Module </a:t>
            </a:r>
            <a:r>
              <a:rPr lang="en-US" dirty="0"/>
              <a:t>13: Continuous Development</a:t>
            </a:r>
            <a:endParaRPr dirty="0"/>
          </a:p>
        </p:txBody>
      </p:sp>
      <p:sp>
        <p:nvSpPr>
          <p:cNvPr id="117" name="Subtitle 7"/>
          <p:cNvSpPr txBox="1">
            <a:spLocks noGrp="1"/>
          </p:cNvSpPr>
          <p:nvPr>
            <p:ph type="subTitle" idx="1"/>
          </p:nvPr>
        </p:nvSpPr>
        <p:spPr>
          <a:prstGeom prst="rect">
            <a:avLst/>
          </a:prstGeom>
        </p:spPr>
        <p:txBody>
          <a:bodyPr/>
          <a:lstStyle/>
          <a:p>
            <a:pPr>
              <a:lnSpc>
                <a:spcPct val="100000"/>
              </a:lnSpc>
            </a:pPr>
            <a:r>
              <a:rPr lang="en-US" sz="2800" dirty="0"/>
              <a:t>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4294967295"/>
          </p:nvPr>
        </p:nvSpPr>
        <p:spPr>
          <a:xfrm>
            <a:off x="11933238" y="6415088"/>
            <a:ext cx="258762" cy="2476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rPr dirty="0"/>
              <a:t>© 202</a:t>
            </a:r>
            <a:r>
              <a:rPr lang="en-US" dirty="0"/>
              <a:t>5</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85610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idx="1"/>
          </p:nvPr>
        </p:nvSpPr>
        <p:spPr>
          <a:prstGeom prst="rect">
            <a:avLst/>
          </a:prstGeom>
        </p:spPr>
        <p:txBody>
          <a:bodyPr/>
          <a:lstStyle/>
          <a:p>
            <a:pPr lvl="1">
              <a:buSzPct val="100000"/>
              <a:buFont typeface="Arial" panose="020B0604020202020204" pitchFamily="34" charset="0"/>
              <a:buChar char="•"/>
            </a:pPr>
            <a:r>
              <a:rPr lang="en-US" dirty="0"/>
              <a:t>Given: </a:t>
            </a:r>
            <a:r>
              <a:rPr dirty="0"/>
              <a:t>Our systems involve many components, some of which might even be in different version control repositories</a:t>
            </a:r>
          </a:p>
          <a:p>
            <a:pPr lvl="1">
              <a:buSzPct val="100000"/>
              <a:buFont typeface="Arial" panose="020B0604020202020204" pitchFamily="34" charset="0"/>
              <a:buChar char="•"/>
            </a:pPr>
            <a:r>
              <a:rPr lang="en-US" dirty="0"/>
              <a:t>Consider: </a:t>
            </a:r>
            <a:r>
              <a:rPr dirty="0"/>
              <a:t>How does a developer get feedback on their (local) change?</a:t>
            </a:r>
          </a:p>
        </p:txBody>
      </p:sp>
      <p:pic>
        <p:nvPicPr>
          <p:cNvPr id="61" name="Image" descr="Image"/>
          <p:cNvPicPr>
            <a:picLocks noChangeAspect="1"/>
          </p:cNvPicPr>
          <p:nvPr/>
        </p:nvPicPr>
        <p:blipFill>
          <a:blip r:embed="rId3"/>
          <a:stretch>
            <a:fillRect/>
          </a:stretch>
        </p:blipFill>
        <p:spPr>
          <a:xfrm>
            <a:off x="1009881" y="2905652"/>
            <a:ext cx="9549586" cy="3970249"/>
          </a:xfrm>
          <a:prstGeom prst="rect">
            <a:avLst/>
          </a:prstGeom>
          <a:ln w="12700">
            <a:miter lim="400000"/>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C7124435-FDEA-BCFC-448E-77D0737D3521}"/>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F00A3883-5B89-D764-927D-CC899260FF74}"/>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122F5E53-627A-D327-A3D9-68DA2ADC923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1E5B161-DEC8-6171-66BC-DE2EB85F8950}"/>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04E40912-96FE-BA60-255C-1E26CEBAC4A7}"/>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ADBE5942-5440-5BCD-6E9A-F0E6C6739E0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663230" y="1595463"/>
            <a:ext cx="1022074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89BA721B-B8D9-6D56-6ED2-D51FD79289E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35F6BAC7-F4D6-FD0C-0A8A-6624B04F8F8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may be triggered by commits, pull requests, or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73"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74" name="Commits code to"/>
          <p:cNvSpPr txBox="1"/>
          <p:nvPr/>
        </p:nvSpPr>
        <p:spPr>
          <a:xfrm>
            <a:off x="2586486" y="2705361"/>
            <a:ext cx="220765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commits code to</a:t>
            </a:r>
          </a:p>
        </p:txBody>
      </p:sp>
      <p:pic>
        <p:nvPicPr>
          <p:cNvPr id="75" name="Image" descr="Image"/>
          <p:cNvPicPr>
            <a:picLocks noChangeAspect="1"/>
          </p:cNvPicPr>
          <p:nvPr/>
        </p:nvPicPr>
        <p:blipFill>
          <a:blip r:embed="rId4"/>
          <a:stretch>
            <a:fillRect/>
          </a:stretch>
        </p:blipFill>
        <p:spPr>
          <a:xfrm>
            <a:off x="5407687" y="2245532"/>
            <a:ext cx="1495053" cy="1242763"/>
          </a:xfrm>
          <a:prstGeom prst="rect">
            <a:avLst/>
          </a:prstGeom>
          <a:ln w="12700">
            <a:miter lim="400000"/>
          </a:ln>
        </p:spPr>
      </p:pic>
      <p:sp>
        <p:nvSpPr>
          <p:cNvPr id="76" name="Developer"/>
          <p:cNvSpPr txBox="1"/>
          <p:nvPr/>
        </p:nvSpPr>
        <p:spPr>
          <a:xfrm>
            <a:off x="1736533" y="3207248"/>
            <a:ext cx="144462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Developer</a:t>
            </a:r>
          </a:p>
        </p:txBody>
      </p:sp>
      <p:pic>
        <p:nvPicPr>
          <p:cNvPr id="77"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78" name="GitHub"/>
          <p:cNvSpPr txBox="1"/>
          <p:nvPr/>
        </p:nvSpPr>
        <p:spPr>
          <a:xfrm>
            <a:off x="5690766" y="1819166"/>
            <a:ext cx="1009891"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b="1"/>
            </a:lvl1pPr>
          </a:lstStyle>
          <a:p>
            <a:r>
              <a:rPr sz="2500"/>
              <a:t>GitHub</a:t>
            </a:r>
          </a:p>
        </p:txBody>
      </p:sp>
      <p:sp>
        <p:nvSpPr>
          <p:cNvPr id="79" name="Line"/>
          <p:cNvSpPr/>
          <p:nvPr/>
        </p:nvSpPr>
        <p:spPr>
          <a:xfrm flipH="1" flipV="1">
            <a:off x="6837513" y="2906716"/>
            <a:ext cx="1558155" cy="104024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80" name="TravisCI"/>
          <p:cNvSpPr txBox="1"/>
          <p:nvPr/>
        </p:nvSpPr>
        <p:spPr>
          <a:xfrm>
            <a:off x="9217531" y="5063994"/>
            <a:ext cx="84433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TravisCI</a:t>
            </a:r>
          </a:p>
        </p:txBody>
      </p:sp>
      <p:sp>
        <p:nvSpPr>
          <p:cNvPr id="81" name="Checks for updates"/>
          <p:cNvSpPr txBox="1"/>
          <p:nvPr/>
        </p:nvSpPr>
        <p:spPr>
          <a:xfrm>
            <a:off x="7436827" y="2811523"/>
            <a:ext cx="2482345" cy="4568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5000" i="1"/>
            </a:lvl1pPr>
          </a:lstStyle>
          <a:p>
            <a:r>
              <a:rPr sz="2500"/>
              <a:t>checks for updates</a:t>
            </a:r>
          </a:p>
        </p:txBody>
      </p:sp>
      <p:sp>
        <p:nvSpPr>
          <p:cNvPr id="82" name="Runs build for each commit"/>
          <p:cNvSpPr txBox="1"/>
          <p:nvPr/>
        </p:nvSpPr>
        <p:spPr>
          <a:xfrm>
            <a:off x="7334138" y="5686386"/>
            <a:ext cx="2970480" cy="9031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5400">
                <a:latin typeface="Helvetica Light"/>
                <a:ea typeface="Helvetica Light"/>
                <a:cs typeface="Helvetica Light"/>
                <a:sym typeface="Helvetica Light"/>
              </a:defRPr>
            </a:lvl1pPr>
          </a:lstStyle>
          <a:p>
            <a:r>
              <a:rPr sz="2700"/>
              <a:t>Runs build for each commit</a:t>
            </a:r>
          </a:p>
        </p:txBody>
      </p:sp>
      <p:pic>
        <p:nvPicPr>
          <p:cNvPr id="83"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84" name="GitHub Actions"/>
          <p:cNvSpPr txBox="1"/>
          <p:nvPr/>
        </p:nvSpPr>
        <p:spPr>
          <a:xfrm>
            <a:off x="8175747" y="4964961"/>
            <a:ext cx="827149" cy="6569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3800" b="1"/>
            </a:pPr>
            <a:r>
              <a:rPr sz="1900"/>
              <a:t>GitHub</a:t>
            </a:r>
            <a:br>
              <a:rPr sz="1900"/>
            </a:br>
            <a:r>
              <a:rPr sz="1900"/>
              <a:t>Actions</a:t>
            </a:r>
          </a:p>
        </p:txBody>
      </p:sp>
      <p:pic>
        <p:nvPicPr>
          <p:cNvPr id="85" name="Image" descr="Image"/>
          <p:cNvPicPr>
            <a:picLocks noChangeAspect="1"/>
          </p:cNvPicPr>
          <p:nvPr/>
        </p:nvPicPr>
        <p:blipFill>
          <a:blip r:embed="rId7"/>
          <a:stretch>
            <a:fillRect/>
          </a:stretch>
        </p:blipFill>
        <p:spPr>
          <a:xfrm>
            <a:off x="7060464" y="4155380"/>
            <a:ext cx="833439" cy="833439"/>
          </a:xfrm>
          <a:prstGeom prst="rect">
            <a:avLst/>
          </a:prstGeom>
          <a:ln w="12700">
            <a:miter lim="400000"/>
          </a:ln>
        </p:spPr>
      </p:pic>
      <p:sp>
        <p:nvSpPr>
          <p:cNvPr id="86" name="CircleCI"/>
          <p:cNvSpPr txBox="1"/>
          <p:nvPr/>
        </p:nvSpPr>
        <p:spPr>
          <a:xfrm>
            <a:off x="7066141" y="5111155"/>
            <a:ext cx="822083" cy="364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800" b="1"/>
            </a:lvl1pPr>
          </a:lstStyle>
          <a:p>
            <a:r>
              <a:rPr sz="1900"/>
              <a:t>CircleCI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3405136" y="2351520"/>
            <a:ext cx="4793984" cy="3894850"/>
          </a:xfrm>
          <a:prstGeom prst="rect">
            <a:avLst/>
          </a:prstGeom>
          <a:ln w="12700">
            <a:miter lim="400000"/>
          </a:ln>
        </p:spPr>
      </p:pic>
      <p:sp>
        <p:nvSpPr>
          <p:cNvPr id="270" name="© Randal Munroe/xkcd, licensed CC-BY-SA…"/>
          <p:cNvSpPr txBox="1"/>
          <p:nvPr/>
        </p:nvSpPr>
        <p:spPr>
          <a:xfrm>
            <a:off x="4591050" y="6427093"/>
            <a:ext cx="2051844"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 Randal Munroe/xkcd, licensed CC-BY-SA</a:t>
            </a:r>
          </a:p>
          <a:p>
            <a:r>
              <a:rPr sz="900" u="sng">
                <a:solidFill>
                  <a:srgbClr val="0000FF"/>
                </a:solidFill>
                <a:uFill>
                  <a:solidFill>
                    <a:srgbClr val="0000FF"/>
                  </a:solidFill>
                </a:uFill>
                <a:hlinkClick r:id="rId4"/>
              </a:rPr>
              <a:t>https://xkcd.com/1205/</a:t>
            </a:r>
            <a:r>
              <a:rPr sz="90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838200" y="1500160"/>
            <a:ext cx="6753727" cy="4351338"/>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14</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8229598" y="1997243"/>
            <a:ext cx="3505199" cy="268005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7860" tIns="17860" rIns="17860" bIns="17860" anchor="ctr"/>
            <a:lstStyle/>
            <a:p>
              <a:pPr defTabSz="205383">
                <a:defRPr>
                  <a:solidFill>
                    <a:srgbClr val="FFFFFF"/>
                  </a:solidFill>
                  <a:latin typeface="Helvetica Light"/>
                  <a:ea typeface="Helvetica Light"/>
                  <a:cs typeface="Helvetica Light"/>
                  <a:sym typeface="Helvetica Light"/>
                </a:defRPr>
              </a:pPr>
              <a:r>
                <a:rPr sz="300" dirty="0"/>
                <a:t>Big Data (lots of </a:t>
              </a:r>
              <a:r>
                <a:rPr sz="300" b="1" dirty="0">
                  <a:sym typeface="Helvetica"/>
                </a:rPr>
                <a:t>work</a:t>
              </a:r>
              <a:r>
                <a:rPr sz="300" dirty="0"/>
                <a:t>)</a:t>
              </a:r>
            </a:p>
          </p:txBody>
        </p:sp>
      </p:grpSp>
    </p:spTree>
    <p:extLst>
      <p:ext uri="{BB962C8B-B14F-4D97-AF65-F5344CB8AC3E}">
        <p14:creationId xmlns:p14="http://schemas.microsoft.com/office/powerpoint/2010/main" val="1703526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3348211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838200" y="1500160"/>
            <a:ext cx="9697720" cy="4351338"/>
          </a:xfrm>
          <a:prstGeom prst="rect">
            <a:avLst/>
          </a:prstGeom>
        </p:spPr>
        <p:txBody>
          <a:bodyPr>
            <a:normAutofit/>
          </a:bodyPr>
          <a:lstStyle/>
          <a:p>
            <a:r>
              <a:rPr lang="en-US" sz="2700" dirty="0"/>
              <a:t>Determining </a:t>
            </a:r>
            <a:r>
              <a:rPr lang="en-US" sz="2700" i="1" dirty="0"/>
              <a:t>how</a:t>
            </a:r>
            <a:r>
              <a:rPr lang="en-US" sz="2700" dirty="0"/>
              <a:t> to apply CI can be non-trivial for a larger project, all with a cost vs quality tradeoff: what is the cost of automation vs the value of developer time?</a:t>
            </a:r>
          </a:p>
          <a:p>
            <a:r>
              <a:rPr lang="en-US" sz="2700" dirty="0"/>
              <a:t>D</a:t>
            </a:r>
            <a:r>
              <a:rPr sz="2700" dirty="0"/>
              <a:t>o we integrate changes immediately, or do a pre-commit test?</a:t>
            </a:r>
            <a:endParaRPr lang="en-US" sz="2700" dirty="0"/>
          </a:p>
          <a:p>
            <a:r>
              <a:rPr sz="2700" dirty="0"/>
              <a:t>Which tests do we run when we integrate?</a:t>
            </a:r>
            <a:endParaRPr lang="en-US" sz="2700" dirty="0"/>
          </a:p>
          <a:p>
            <a:r>
              <a:rPr lang="en-US" sz="2700" dirty="0"/>
              <a:t>When do we integrate code review?</a:t>
            </a:r>
          </a:p>
          <a:p>
            <a:r>
              <a:rPr sz="2700" dirty="0"/>
              <a:t>How do we compose the system under test </a:t>
            </a:r>
            <a:br>
              <a:rPr lang="en-US" sz="2700" dirty="0"/>
            </a:br>
            <a:r>
              <a:rPr sz="2700" dirty="0"/>
              <a:t>at each point?</a:t>
            </a:r>
            <a:endParaRPr lang="en-US" sz="2700" dirty="0"/>
          </a:p>
          <a:p>
            <a:pPr indent="-2667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6096000" y="4283270"/>
            <a:ext cx="5897893" cy="2574730"/>
            <a:chOff x="5267217" y="7837610"/>
            <a:chExt cx="13849564" cy="6046038"/>
          </a:xfrm>
        </p:grpSpPr>
        <p:sp>
          <p:nvSpPr>
            <p:cNvPr id="142" name="Changed code"/>
            <p:cNvSpPr txBox="1"/>
            <p:nvPr/>
          </p:nvSpPr>
          <p:spPr>
            <a:xfrm>
              <a:off x="10937558" y="7837610"/>
              <a:ext cx="4180155"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Changed code</a:t>
              </a:r>
            </a:p>
          </p:txBody>
        </p:sp>
        <p:grpSp>
          <p:nvGrpSpPr>
            <p:cNvPr id="141" name="Group"/>
            <p:cNvGrpSpPr/>
            <p:nvPr/>
          </p:nvGrpSpPr>
          <p:grpSpPr>
            <a:xfrm>
              <a:off x="5267217" y="9369525"/>
              <a:ext cx="13849564" cy="2387169"/>
              <a:chOff x="-4" y="-3"/>
              <a:chExt cx="13849563" cy="2387168"/>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3000">
                      <a:latin typeface="Helvetica Neue Medium"/>
                      <a:ea typeface="Helvetica Neue Medium"/>
                      <a:cs typeface="Helvetica Neue Medium"/>
                      <a:sym typeface="Helvetica Neue Medium"/>
                    </a:defRPr>
                  </a:pPr>
                  <a:endParaRPr sz="1500"/>
                </a:p>
              </p:txBody>
            </p:sp>
            <p:sp>
              <p:nvSpPr>
                <p:cNvPr id="120" name="My Social Network App"/>
                <p:cNvSpPr/>
                <p:nvPr/>
              </p:nvSpPr>
              <p:spPr>
                <a:xfrm>
                  <a:off x="-2" y="-1"/>
                  <a:ext cx="13740941" cy="8369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t">
                  <a:spAutoFit/>
                </a:bodyPr>
                <a:lstStyle>
                  <a:lvl1pPr defTabSz="821529">
                    <a:defRPr sz="3000">
                      <a:latin typeface="Helvetica Neue Medium"/>
                      <a:ea typeface="Helvetica Neue Medium"/>
                      <a:cs typeface="Helvetica Neue Medium"/>
                      <a:sym typeface="Helvetica Neue Medium"/>
                    </a:defRPr>
                  </a:lvl1pPr>
                </a:lstStyle>
                <a:p>
                  <a:r>
                    <a:rPr sz="1500"/>
                    <a:t>My Social Network App</a:t>
                  </a:r>
                </a:p>
              </p:txBody>
            </p:sp>
          </p:grpSp>
          <p:grpSp>
            <p:nvGrpSpPr>
              <p:cNvPr id="124" name="Cache Check"/>
              <p:cNvGrpSpPr/>
              <p:nvPr/>
            </p:nvGrpSpPr>
            <p:grpSpPr>
              <a:xfrm>
                <a:off x="200564" y="593780"/>
                <a:ext cx="1785947" cy="1474556"/>
                <a:chOff x="-2" y="-201470"/>
                <a:chExt cx="1785946" cy="1474555"/>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3" name="Cache Check"/>
                <p:cNvSpPr txBox="1"/>
                <p:nvPr/>
              </p:nvSpPr>
              <p:spPr>
                <a:xfrm>
                  <a:off x="-2" y="-201470"/>
                  <a:ext cx="17859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Cache Check</a:t>
                  </a:r>
                </a:p>
              </p:txBody>
            </p:sp>
          </p:grpSp>
          <p:grpSp>
            <p:nvGrpSpPr>
              <p:cNvPr id="127" name="Send response"/>
              <p:cNvGrpSpPr/>
              <p:nvPr/>
            </p:nvGrpSpPr>
            <p:grpSpPr>
              <a:xfrm>
                <a:off x="11443035" y="274956"/>
                <a:ext cx="2245696" cy="2112209"/>
                <a:chOff x="-2" y="-520294"/>
                <a:chExt cx="2245694" cy="2112207"/>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6" name="Send response"/>
                <p:cNvSpPr txBox="1"/>
                <p:nvPr/>
              </p:nvSpPr>
              <p:spPr>
                <a:xfrm>
                  <a:off x="-2" y="-520294"/>
                  <a:ext cx="2245694"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Send response</a:t>
                  </a:r>
                </a:p>
              </p:txBody>
            </p:sp>
          </p:grpSp>
          <p:grpSp>
            <p:nvGrpSpPr>
              <p:cNvPr id="130" name="Build friends list"/>
              <p:cNvGrpSpPr/>
              <p:nvPr/>
            </p:nvGrpSpPr>
            <p:grpSpPr>
              <a:xfrm>
                <a:off x="2456759" y="274956"/>
                <a:ext cx="2245698" cy="2112209"/>
                <a:chOff x="-2" y="-520294"/>
                <a:chExt cx="2245697" cy="2112207"/>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9" name="Build friends list"/>
                <p:cNvSpPr txBox="1"/>
                <p:nvPr/>
              </p:nvSpPr>
              <p:spPr>
                <a:xfrm>
                  <a:off x="-2" y="-520294"/>
                  <a:ext cx="2245697"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dirty="0"/>
                    <a:t>Build friends list</a:t>
                  </a:r>
                </a:p>
              </p:txBody>
            </p:sp>
          </p:grpSp>
          <p:grpSp>
            <p:nvGrpSpPr>
              <p:cNvPr id="133" name="Build Suggestions"/>
              <p:cNvGrpSpPr/>
              <p:nvPr/>
            </p:nvGrpSpPr>
            <p:grpSpPr>
              <a:xfrm>
                <a:off x="8292150" y="274956"/>
                <a:ext cx="2714348" cy="2112209"/>
                <a:chOff x="-2" y="-520294"/>
                <a:chExt cx="2714346" cy="2112207"/>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2" name="Build Suggestions"/>
                <p:cNvSpPr txBox="1"/>
                <p:nvPr/>
              </p:nvSpPr>
              <p:spPr>
                <a:xfrm>
                  <a:off x="-2" y="-520294"/>
                  <a:ext cx="2714346" cy="211220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Suggestions</a:t>
                  </a:r>
                </a:p>
              </p:txBody>
            </p:sp>
          </p:grpSp>
          <p:grpSp>
            <p:nvGrpSpPr>
              <p:cNvPr id="136" name="Build Newsfeed"/>
              <p:cNvGrpSpPr/>
              <p:nvPr/>
            </p:nvGrpSpPr>
            <p:grpSpPr>
              <a:xfrm>
                <a:off x="5140128" y="593780"/>
                <a:ext cx="2714348" cy="1474556"/>
                <a:chOff x="-2" y="-201470"/>
                <a:chExt cx="2714346" cy="1474555"/>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5" name="Build Newsfeed"/>
                <p:cNvSpPr txBox="1"/>
                <p:nvPr/>
              </p:nvSpPr>
              <p:spPr>
                <a:xfrm>
                  <a:off x="-2" y="-201470"/>
                  <a:ext cx="2714346" cy="147455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6" name="Other developers’ changed code"/>
            <p:cNvSpPr txBox="1"/>
            <p:nvPr/>
          </p:nvSpPr>
          <p:spPr>
            <a:xfrm>
              <a:off x="7623922" y="12998021"/>
              <a:ext cx="9094494" cy="8856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Other developers’ changed code</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287956" y="1667165"/>
            <a:ext cx="8307806" cy="5124478"/>
          </a:xfrm>
          <a:prstGeom prst="rect">
            <a:avLst/>
          </a:prstGeom>
          <a:ln w="12700">
            <a:solidFill>
              <a:srgbClr val="00A2FF"/>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defTabSz="1219169">
              <a:defRPr sz="2200" b="1">
                <a:solidFill>
                  <a:srgbClr val="00006D"/>
                </a:solidFill>
                <a:latin typeface="Courier"/>
                <a:ea typeface="Courier"/>
                <a:cs typeface="Courier"/>
                <a:sym typeface="Courier"/>
              </a:defRPr>
            </a:pPr>
            <a:r>
              <a:rPr sz="1100" dirty="0"/>
              <a:t>name</a:t>
            </a:r>
            <a:r>
              <a:rPr sz="1100" dirty="0">
                <a:solidFill>
                  <a:srgbClr val="000000"/>
                </a:solidFill>
              </a:rPr>
              <a:t>: </a:t>
            </a:r>
            <a:r>
              <a:rPr sz="1100" dirty="0">
                <a:solidFill>
                  <a:srgbClr val="0F7003"/>
                </a:solidFill>
              </a:rPr>
              <a:t>'Build and Test the Grader'</a:t>
            </a:r>
          </a:p>
          <a:p>
            <a:pPr defTabSz="1219169">
              <a:defRPr sz="2200" b="1">
                <a:solidFill>
                  <a:srgbClr val="00006D"/>
                </a:solidFill>
                <a:latin typeface="Courier"/>
                <a:ea typeface="Courier"/>
                <a:cs typeface="Courier"/>
                <a:sym typeface="Courier"/>
              </a:defRPr>
            </a:pPr>
            <a:r>
              <a:rPr sz="1100" dirty="0"/>
              <a:t>on</a:t>
            </a:r>
            <a:r>
              <a:rPr sz="1100" dirty="0">
                <a:solidFill>
                  <a:srgbClr val="000000"/>
                </a:solidFill>
              </a:rPr>
              <a:t>: </a:t>
            </a:r>
            <a:r>
              <a:rPr sz="1100" i="1" dirty="0">
                <a:solidFill>
                  <a:srgbClr val="6D6D6D"/>
                </a:solidFill>
              </a:rPr>
              <a:t># rebuild any PRs and main branch changes</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err="1">
                <a:solidFill>
                  <a:srgbClr val="00006D"/>
                </a:solidFill>
              </a:rPr>
              <a:t>pull_request</a:t>
            </a:r>
            <a:r>
              <a:rPr sz="1100" dirty="0">
                <a:solidFill>
                  <a:srgbClr val="000000"/>
                </a:solidFill>
              </a:rPr>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push</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branches</a:t>
            </a:r>
            <a:r>
              <a:rPr sz="1100" dirty="0"/>
              <a:t>:</a:t>
            </a:r>
            <a:endParaRPr sz="1100" dirty="0">
              <a:solidFill>
                <a:srgbClr val="00006D"/>
              </a:solidFill>
            </a:endParaRPr>
          </a:p>
          <a:p>
            <a:pPr defTabSz="1219169">
              <a:defRPr sz="2200">
                <a:latin typeface="Courier"/>
                <a:ea typeface="Courier"/>
                <a:cs typeface="Courier"/>
                <a:sym typeface="Courier"/>
              </a:defRPr>
            </a:pPr>
            <a:r>
              <a:rPr sz="1100" dirty="0"/>
              <a:t>      - main</a:t>
            </a:r>
          </a:p>
          <a:p>
            <a:pPr defTabSz="1219169">
              <a:defRPr sz="2200">
                <a:latin typeface="Courier"/>
                <a:ea typeface="Courier"/>
                <a:cs typeface="Courier"/>
                <a:sym typeface="Courier"/>
              </a:defRPr>
            </a:pPr>
            <a:r>
              <a:rPr sz="1100" dirty="0"/>
              <a:t>      - </a:t>
            </a:r>
            <a:r>
              <a:rPr sz="1100" b="1" dirty="0">
                <a:solidFill>
                  <a:srgbClr val="0F7003"/>
                </a:solidFill>
              </a:rPr>
              <a:t>'releases/*'</a:t>
            </a:r>
            <a:endParaRPr sz="1100" dirty="0">
              <a:solidFill>
                <a:srgbClr val="0F7003"/>
              </a:solidFill>
            </a:endParaRPr>
          </a:p>
          <a:p>
            <a:pPr defTabSz="1219169">
              <a:defRPr sz="2200" b="1">
                <a:solidFill>
                  <a:srgbClr val="00006D"/>
                </a:solidFill>
                <a:latin typeface="Courier"/>
                <a:ea typeface="Courier"/>
                <a:cs typeface="Courier"/>
                <a:sym typeface="Courier"/>
              </a:defRPr>
            </a:pPr>
            <a:r>
              <a:rPr sz="1100" dirty="0"/>
              <a:t>jobs</a:t>
            </a:r>
            <a:r>
              <a:rPr sz="1100" dirty="0">
                <a:solidFill>
                  <a:srgbClr val="000000"/>
                </a:solidFill>
              </a:rPr>
              <a:t>:</a:t>
            </a:r>
          </a:p>
          <a:p>
            <a:pPr defTabSz="1219169">
              <a:defRPr sz="2200">
                <a:latin typeface="Courier"/>
                <a:ea typeface="Courier"/>
                <a:cs typeface="Courier"/>
                <a:sym typeface="Courier"/>
              </a:defRPr>
            </a:pPr>
            <a:r>
              <a:rPr sz="1100" dirty="0"/>
              <a:t>  </a:t>
            </a:r>
            <a:r>
              <a:rPr sz="1100" b="1" dirty="0">
                <a:solidFill>
                  <a:srgbClr val="00006D"/>
                </a:solidFill>
              </a:rPr>
              <a:t>build</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run</a:t>
            </a:r>
            <a:r>
              <a:rPr sz="1100" dirty="0">
                <a:solidFill>
                  <a:srgbClr val="000000"/>
                </a:solidFill>
              </a:rPr>
              <a:t>: |</a:t>
            </a:r>
          </a:p>
          <a:p>
            <a:pPr defTabSz="1219169">
              <a:defRPr sz="2200">
                <a:latin typeface="Courier"/>
                <a:ea typeface="Courier"/>
                <a:cs typeface="Courier"/>
                <a:sym typeface="Courier"/>
              </a:defRPr>
            </a:pPr>
            <a:r>
              <a:rPr sz="1100" dirty="0"/>
              <a:t>          </a:t>
            </a:r>
            <a:r>
              <a:rPr sz="1100" dirty="0" err="1"/>
              <a:t>npm</a:t>
            </a:r>
            <a:r>
              <a:rPr sz="1100" dirty="0"/>
              <a:t> install</a:t>
            </a:r>
          </a:p>
          <a:p>
            <a:pPr defTabSz="1219169">
              <a:defRPr sz="2200">
                <a:latin typeface="Courier"/>
                <a:ea typeface="Courier"/>
                <a:cs typeface="Courier"/>
                <a:sym typeface="Courier"/>
              </a:defRPr>
            </a:pPr>
            <a:r>
              <a:rPr sz="1100" dirty="0"/>
              <a:t>  </a:t>
            </a:r>
            <a:r>
              <a:rPr sz="1100" b="1" dirty="0">
                <a:solidFill>
                  <a:srgbClr val="00006D"/>
                </a:solidFill>
              </a:rPr>
              <a:t>test</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strategy</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matrix</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a:t>
            </a:r>
            <a:r>
              <a:rPr sz="1100" dirty="0"/>
              <a:t>: [a, b, c, </a:t>
            </a:r>
            <a:r>
              <a:rPr sz="1100" dirty="0" err="1"/>
              <a:t>ts</a:t>
            </a:r>
            <a:r>
              <a:rPr sz="1100" dirty="0"/>
              <a:t>-ignore, linting-error, non-green-tests, empty]</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uses</a:t>
            </a:r>
            <a:r>
              <a:rPr sz="1100" dirty="0">
                <a:solidFill>
                  <a:srgbClr val="000000"/>
                </a:solidFill>
              </a:rPr>
              <a:t>: ./</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submission-directory</a:t>
            </a:r>
            <a:r>
              <a:rPr sz="1100" dirty="0"/>
              <a:t>: solutions/${{ </a:t>
            </a:r>
            <a:r>
              <a:rPr sz="1100" dirty="0" err="1"/>
              <a:t>matrix.submission</a:t>
            </a:r>
            <a:r>
              <a:rPr sz="1100" dirty="0"/>
              <a:t> }}</a:t>
            </a:r>
          </a:p>
        </p:txBody>
      </p:sp>
      <p:pic>
        <p:nvPicPr>
          <p:cNvPr id="106" name="Picture 9" descr="Picture 9"/>
          <p:cNvPicPr>
            <a:picLocks noChangeAspect="1"/>
          </p:cNvPicPr>
          <p:nvPr/>
        </p:nvPicPr>
        <p:blipFill>
          <a:blip r:embed="rId3"/>
          <a:stretch>
            <a:fillRect/>
          </a:stretch>
        </p:blipFill>
        <p:spPr>
          <a:xfrm>
            <a:off x="8697264" y="1519487"/>
            <a:ext cx="2935437" cy="4941471"/>
          </a:xfrm>
          <a:prstGeom prst="rect">
            <a:avLst/>
          </a:prstGeom>
          <a:ln w="12700">
            <a:miter lim="400000"/>
          </a:ln>
        </p:spPr>
      </p:pic>
      <p:sp>
        <p:nvSpPr>
          <p:cNvPr id="107" name="TextBox 10"/>
          <p:cNvSpPr txBox="1"/>
          <p:nvPr/>
        </p:nvSpPr>
        <p:spPr>
          <a:xfrm>
            <a:off x="287956" y="1418298"/>
            <a:ext cx="1760097"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err="1"/>
              <a:t>test.yml</a:t>
            </a:r>
            <a:r>
              <a:rPr sz="1200" dirty="0"/>
              <a:t> (CI workflow file)</a:t>
            </a:r>
          </a:p>
        </p:txBody>
      </p:sp>
      <p:sp>
        <p:nvSpPr>
          <p:cNvPr id="108" name="TextBox 11"/>
          <p:cNvSpPr txBox="1"/>
          <p:nvPr/>
        </p:nvSpPr>
        <p:spPr>
          <a:xfrm>
            <a:off x="9280130" y="1048961"/>
            <a:ext cx="1621791" cy="235962"/>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a:t>GitHub Actions Results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xfrm>
            <a:off x="838200" y="1500160"/>
            <a:ext cx="4140200" cy="4351338"/>
          </a:xfrm>
          <a:prstGeom prst="rect">
            <a:avLst/>
          </a:prstGeom>
        </p:spPr>
        <p:txBody>
          <a:bodyPr/>
          <a:lstStyle/>
          <a:p>
            <a:r>
              <a:rPr dirty="0"/>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rcRect l="-735" t="3624" r="735" b="-2909"/>
          <a:stretch/>
        </p:blipFill>
        <p:spPr>
          <a:xfrm>
            <a:off x="5072380" y="1496640"/>
            <a:ext cx="6911340" cy="54767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performance testing</a:t>
            </a:r>
          </a:p>
        </p:txBody>
      </p:sp>
      <p:grpSp>
        <p:nvGrpSpPr>
          <p:cNvPr id="2" name="Group 1">
            <a:extLst>
              <a:ext uri="{FF2B5EF4-FFF2-40B4-BE49-F238E27FC236}">
                <a16:creationId xmlns:a16="http://schemas.microsoft.com/office/drawing/2014/main" id="{82294B8A-8AD6-6D5C-AD7D-247723E00C8B}"/>
              </a:ext>
            </a:extLst>
          </p:cNvPr>
          <p:cNvGrpSpPr/>
          <p:nvPr/>
        </p:nvGrpSpPr>
        <p:grpSpPr>
          <a:xfrm>
            <a:off x="527549" y="1584545"/>
            <a:ext cx="11136902" cy="5273455"/>
            <a:chOff x="65115" y="966780"/>
            <a:chExt cx="11136902" cy="5273455"/>
          </a:xfrm>
        </p:grpSpPr>
        <p:pic>
          <p:nvPicPr>
            <p:cNvPr id="154" name="Picture 4" descr="Picture 4"/>
            <p:cNvPicPr>
              <a:picLocks noChangeAspect="1"/>
            </p:cNvPicPr>
            <p:nvPr/>
          </p:nvPicPr>
          <p:blipFill>
            <a:blip r:embed="rId3"/>
            <a:stretch>
              <a:fillRect/>
            </a:stretch>
          </p:blipFill>
          <p:spPr>
            <a:xfrm>
              <a:off x="65115" y="966780"/>
              <a:ext cx="8340140" cy="4322861"/>
            </a:xfrm>
            <a:prstGeom prst="rect">
              <a:avLst/>
            </a:prstGeom>
            <a:ln w="12700">
              <a:miter lim="400000"/>
            </a:ln>
          </p:spPr>
        </p:pic>
        <p:sp>
          <p:nvSpPr>
            <p:cNvPr id="155" name="TextBox 9"/>
            <p:cNvSpPr txBox="1"/>
            <p:nvPr/>
          </p:nvSpPr>
          <p:spPr>
            <a:xfrm>
              <a:off x="187349" y="6009405"/>
              <a:ext cx="3494965"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p>
              <a:r>
                <a:rPr sz="900" dirty="0">
                  <a:hlinkClick r:id="rId4"/>
                </a:rPr>
                <a:t>https://github.com/neu-se/CONFETTI/actions</a:t>
              </a:r>
              <a:r>
                <a:rPr sz="900" dirty="0"/>
                <a:t> </a:t>
              </a:r>
            </a:p>
          </p:txBody>
        </p:sp>
        <p:sp>
          <p:nvSpPr>
            <p:cNvPr id="157" name="TextBox 10"/>
            <p:cNvSpPr txBox="1"/>
            <p:nvPr/>
          </p:nvSpPr>
          <p:spPr>
            <a:xfrm>
              <a:off x="4282933" y="1822678"/>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Every commit: Run 10 minute performance test on 5 benchmarks, repeating each test 5 times (25 concurrent jobs)</a:t>
              </a:r>
            </a:p>
          </p:txBody>
        </p:sp>
        <p:sp>
          <p:nvSpPr>
            <p:cNvPr id="158" name="TextBox 13"/>
            <p:cNvSpPr txBox="1"/>
            <p:nvPr/>
          </p:nvSpPr>
          <p:spPr>
            <a:xfrm>
              <a:off x="8567101" y="4907391"/>
              <a:ext cx="2634916"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dirty="0"/>
                <a:t>On Demand: Run 24 hour performance test on 5 benchmarks, repeating each test 20 times (100 concurrent jobs)</a:t>
              </a:r>
            </a:p>
          </p:txBody>
        </p:sp>
      </p:grpSp>
      <p:pic>
        <p:nvPicPr>
          <p:cNvPr id="156" name="Picture 8" descr="Picture 8"/>
          <p:cNvPicPr>
            <a:picLocks noChangeAspect="1"/>
          </p:cNvPicPr>
          <p:nvPr/>
        </p:nvPicPr>
        <p:blipFill>
          <a:blip r:embed="rId5"/>
          <a:stretch>
            <a:fillRect/>
          </a:stretch>
        </p:blipFill>
        <p:spPr>
          <a:xfrm>
            <a:off x="4272747" y="3774947"/>
            <a:ext cx="8239607" cy="3007857"/>
          </a:xfrm>
          <a:prstGeom prst="rect">
            <a:avLst/>
          </a:prstGeom>
          <a:ln w="12700">
            <a:miter lim="400000"/>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3300" dirty="0"/>
              <a:t>By the end of this lesson, you should be able to…</a:t>
            </a:r>
          </a:p>
          <a:p>
            <a:pPr lvl="1">
              <a:buFont typeface="Arial" panose="020B0604020202020204" pitchFamily="34" charset="0"/>
              <a:buChar char="•"/>
            </a:pPr>
            <a:r>
              <a:rPr sz="2700" dirty="0"/>
              <a:t>Describe how continu</a:t>
            </a:r>
            <a:r>
              <a:rPr lang="en-US" sz="2700" dirty="0"/>
              <a:t>ous integration</a:t>
            </a:r>
            <a:r>
              <a:rPr sz="2700" dirty="0"/>
              <a:t> helps to catch errors sooner in the software lifecycle</a:t>
            </a:r>
            <a:endParaRPr lang="en-US" sz="2700" dirty="0"/>
          </a:p>
          <a:p>
            <a:pPr lvl="1">
              <a:buFont typeface="Arial" panose="020B0604020202020204" pitchFamily="34" charset="0"/>
              <a:buChar char="•"/>
            </a:pPr>
            <a:r>
              <a:rPr sz="2700" dirty="0"/>
              <a:t>Describe strategies for performing quality-assurance on software as and after it is delivered</a:t>
            </a:r>
            <a:endParaRPr lang="en-US" sz="2700" dirty="0"/>
          </a:p>
          <a:p>
            <a:pPr lvl="1">
              <a:buFont typeface="Arial" panose="020B0604020202020204" pitchFamily="34" charset="0"/>
              <a:buChar char="•"/>
            </a:pPr>
            <a:r>
              <a:rPr lang="en-US" sz="2700" dirty="0"/>
              <a:t>Compare and contrast continuous delivery with test driven development as a quality assurance strategy</a:t>
            </a:r>
            <a:endParaRPr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1793730"/>
            <a:ext cx="5497415" cy="5039297"/>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a:t>
            </a:r>
            <a:r>
              <a:rPr lang="en-US" dirty="0"/>
              <a:t>p</a:t>
            </a:r>
            <a:r>
              <a:rPr dirty="0"/>
              <a:t>ipelines </a:t>
            </a:r>
            <a:r>
              <a:rPr lang="en-US" dirty="0"/>
              <a:t>can </a:t>
            </a:r>
            <a:r>
              <a:rPr dirty="0"/>
              <a:t>automate benchmarking</a:t>
            </a:r>
          </a:p>
        </p:txBody>
      </p:sp>
      <p:grpSp>
        <p:nvGrpSpPr>
          <p:cNvPr id="2" name="Group 1">
            <a:extLst>
              <a:ext uri="{FF2B5EF4-FFF2-40B4-BE49-F238E27FC236}">
                <a16:creationId xmlns:a16="http://schemas.microsoft.com/office/drawing/2014/main" id="{0265A06C-FEC2-DDA7-5606-E206E9E22A98}"/>
              </a:ext>
            </a:extLst>
          </p:cNvPr>
          <p:cNvGrpSpPr/>
          <p:nvPr/>
        </p:nvGrpSpPr>
        <p:grpSpPr>
          <a:xfrm>
            <a:off x="5230266" y="2246614"/>
            <a:ext cx="8119251" cy="2963921"/>
            <a:chOff x="5054579" y="911109"/>
            <a:chExt cx="8119251" cy="2963921"/>
          </a:xfrm>
        </p:grpSpPr>
        <p:pic>
          <p:nvPicPr>
            <p:cNvPr id="164" name="Picture 8" descr="Picture 8"/>
            <p:cNvPicPr>
              <a:picLocks noChangeAspect="1"/>
            </p:cNvPicPr>
            <p:nvPr/>
          </p:nvPicPr>
          <p:blipFill>
            <a:blip r:embed="rId4"/>
            <a:stretch>
              <a:fillRect/>
            </a:stretch>
          </p:blipFill>
          <p:spPr>
            <a:xfrm>
              <a:off x="5054579" y="911109"/>
              <a:ext cx="8119251" cy="2963921"/>
            </a:xfrm>
            <a:prstGeom prst="rect">
              <a:avLst/>
            </a:prstGeom>
            <a:ln w="12700">
              <a:miter lim="400000"/>
            </a:ln>
          </p:spPr>
        </p:pic>
        <p:sp>
          <p:nvSpPr>
            <p:cNvPr id="165" name="TextBox 13"/>
            <p:cNvSpPr txBox="1"/>
            <p:nvPr/>
          </p:nvSpPr>
          <p:spPr>
            <a:xfrm>
              <a:off x="9199351" y="2405439"/>
              <a:ext cx="2634917" cy="913070"/>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On Demand: Run 24 hour performance test on 5 benchmarks, repeating each test 20 times (100 concurrent jobs)</a:t>
              </a:r>
            </a:p>
          </p:txBody>
        </p:sp>
      </p:grpSp>
      <p:sp>
        <p:nvSpPr>
          <p:cNvPr id="166" name="TextBox 14"/>
          <p:cNvSpPr txBox="1"/>
          <p:nvPr/>
        </p:nvSpPr>
        <p:spPr>
          <a:xfrm>
            <a:off x="5816374" y="6607425"/>
            <a:ext cx="3281012" cy="2308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2859" tIns="22859" rIns="22859" bIns="22859">
            <a:spAutoFit/>
          </a:bodyPr>
          <a:lstStyle/>
          <a:p>
            <a:pPr algn="ctr" defTabSz="1219169">
              <a:defRPr sz="2400" u="sng">
                <a:solidFill>
                  <a:srgbClr val="0000FF"/>
                </a:solidFill>
                <a:uFill>
                  <a:solidFill>
                    <a:srgbClr val="0000FF"/>
                  </a:solidFill>
                </a:uFill>
                <a:latin typeface="Helvetica Neue"/>
                <a:ea typeface="Helvetica Neue"/>
                <a:cs typeface="Helvetica Neue"/>
                <a:sym typeface="Helvetica Neue"/>
              </a:defRPr>
            </a:pPr>
            <a:r>
              <a:rPr sz="1200">
                <a:hlinkClick r:id="rId5"/>
              </a:rPr>
              <a:t>https://github.com/neu-se/CONFETTI/actions</a:t>
            </a:r>
            <a:r>
              <a:rPr sz="1200">
                <a:solidFill>
                  <a:srgbClr val="5E5E5E"/>
                </a:solidFill>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3"/>
          <a:stretch>
            <a:fillRect/>
          </a:stretch>
        </p:blipFill>
        <p:spPr>
          <a:xfrm>
            <a:off x="7836536" y="1641069"/>
            <a:ext cx="4068570" cy="2352628"/>
          </a:xfrm>
          <a:prstGeom prst="rect">
            <a:avLst/>
          </a:prstGeom>
          <a:ln w="12700">
            <a:miter lim="400000"/>
          </a:ln>
        </p:spPr>
      </p:pic>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838200" y="1500160"/>
            <a:ext cx="6998336" cy="4351338"/>
          </a:xfrm>
          <a:prstGeom prst="rect">
            <a:avLst/>
          </a:prstGeom>
        </p:spPr>
        <p:txBody>
          <a:bodyPr>
            <a:normAutofit/>
          </a:bodyPr>
          <a:lstStyle/>
          <a:p>
            <a:pPr marL="342900" indent="-342900"/>
            <a:r>
              <a:rPr lang="en-US" dirty="0"/>
              <a:t>Policies:</a:t>
            </a:r>
          </a:p>
          <a:p>
            <a:pPr marL="857250" lvl="1" indent="-342900"/>
            <a:r>
              <a:rPr lang="en-US" dirty="0"/>
              <a:t>Do not allow builds to remain broken for a long time</a:t>
            </a:r>
          </a:p>
          <a:p>
            <a:pPr marL="857250" lvl="1" indent="-342900"/>
            <a:r>
              <a:rPr lang="en-US" dirty="0"/>
              <a:t>CI should run for every change</a:t>
            </a:r>
          </a:p>
          <a:p>
            <a:pPr marL="857250" lvl="1" indent="-342900"/>
            <a:r>
              <a:rPr lang="en-US" dirty="0"/>
              <a:t>CI should not completely replace pre-commit testing</a:t>
            </a:r>
          </a:p>
          <a:p>
            <a:pPr marL="342900" indent="-342900"/>
            <a:r>
              <a:rPr lang="en-US" dirty="0"/>
              <a:t>Infrastructure:</a:t>
            </a:r>
          </a:p>
          <a:p>
            <a:pPr marL="857250" lvl="1" indent="-342900"/>
            <a:r>
              <a:rPr lang="en-US" dirty="0"/>
              <a:t>CI should be fast, providing feedback within minutes or hours</a:t>
            </a:r>
          </a:p>
          <a:p>
            <a:pPr marL="857250" lvl="1" indent="-342900"/>
            <a:r>
              <a:rPr lang="en-US" dirty="0"/>
              <a:t>CI should be repeatable (deterministic)</a:t>
            </a:r>
          </a:p>
        </p:txBody>
      </p:sp>
      <p:pic>
        <p:nvPicPr>
          <p:cNvPr id="114" name="Image" descr="Image"/>
          <p:cNvPicPr>
            <a:picLocks noChangeAspect="1"/>
          </p:cNvPicPr>
          <p:nvPr/>
        </p:nvPicPr>
        <p:blipFill>
          <a:blip r:embed="rId4"/>
          <a:srcRect r="27608"/>
          <a:stretch>
            <a:fillRect/>
          </a:stretch>
        </p:blipFill>
        <p:spPr>
          <a:xfrm>
            <a:off x="7849220" y="4290948"/>
            <a:ext cx="4055886" cy="2133784"/>
          </a:xfrm>
          <a:prstGeom prst="rect">
            <a:avLst/>
          </a:prstGeom>
          <a:ln w="12700">
            <a:miter lim="400000"/>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838200" y="1500160"/>
            <a:ext cx="6282807" cy="4351338"/>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7121007" y="1618728"/>
            <a:ext cx="5025273" cy="4114202"/>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3600" dirty="0"/>
              <a:t>Effective CI processes allocate enough resources to mitigate flaky tests</a:t>
            </a:r>
            <a:endParaRPr sz="3600" dirty="0"/>
          </a:p>
        </p:txBody>
      </p:sp>
      <p:sp>
        <p:nvSpPr>
          <p:cNvPr id="524" name="Study of 30 open-source projects written in Java"/>
          <p:cNvSpPr txBox="1">
            <a:spLocks noGrp="1"/>
          </p:cNvSpPr>
          <p:nvPr>
            <p:ph idx="1"/>
          </p:nvPr>
        </p:nvSpPr>
        <p:spPr>
          <a:xfrm>
            <a:off x="838200" y="1500160"/>
            <a:ext cx="10515600" cy="4351338"/>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838200" y="2876881"/>
            <a:ext cx="10407102" cy="3841856"/>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2880360" y="6383457"/>
            <a:ext cx="64312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l"/>
            <a:r>
              <a:rPr lang="en-US" sz="900" dirty="0">
                <a:solidFill>
                  <a:schemeClr val="tx1"/>
                </a:solidFill>
                <a:hlinkClick r:id="rId4"/>
              </a:rPr>
              <a:t>“The Effects of Computational Resources on Flaky Tests”, Silva et al</a:t>
            </a:r>
            <a:endParaRPr lang="en-US" sz="9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36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Which commands to run to produce an executable? (build systems)</a:t>
            </a:r>
          </a:p>
          <a:p>
            <a:pPr marL="240632" indent="-240632">
              <a:buSzPct val="100000"/>
            </a:pPr>
            <a:r>
              <a:rPr dirty="0"/>
              <a:t>How to link third-party libraries? (dependency managers)</a:t>
            </a:r>
          </a:p>
          <a:p>
            <a:pPr marL="240632" indent="-240632">
              <a:buSzPct val="100000"/>
            </a:pPr>
            <a:r>
              <a:rPr dirty="0"/>
              <a:t>How to specify system-level software requirements? (containers)</a:t>
            </a:r>
          </a:p>
          <a:p>
            <a:pPr marL="240632" indent="-240632">
              <a:buSzPct val="100000"/>
            </a:pPr>
            <a:r>
              <a:rPr dirty="0"/>
              <a:t>How to specify infrastructure requirements? (Infrastructure as code)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3600" dirty="0"/>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sz="2700" dirty="0"/>
              <a:t>“Orchestrate” -&gt; Execute in the right order, ideally with concurrency</a:t>
            </a:r>
            <a:r>
              <a:rPr lang="en-US" sz="2700" dirty="0"/>
              <a:t>, example tasks:</a:t>
            </a:r>
          </a:p>
          <a:p>
            <a:pPr lvl="1"/>
            <a:r>
              <a:rPr lang="en-US" sz="2700" dirty="0"/>
              <a:t>Installing dependencies</a:t>
            </a:r>
          </a:p>
          <a:p>
            <a:pPr lvl="1"/>
            <a:r>
              <a:rPr lang="en-US" sz="2700" dirty="0"/>
              <a:t>Compiling the code</a:t>
            </a:r>
          </a:p>
          <a:p>
            <a:pPr lvl="1"/>
            <a:r>
              <a:rPr lang="en-US" sz="2700" dirty="0"/>
              <a:t>Running static analysis</a:t>
            </a:r>
          </a:p>
          <a:p>
            <a:pPr lvl="1"/>
            <a:r>
              <a:rPr lang="en-US" sz="2700" dirty="0"/>
              <a:t>Generating documentation</a:t>
            </a:r>
          </a:p>
          <a:p>
            <a:pPr lvl="1"/>
            <a:r>
              <a:rPr lang="en-US" sz="2700" dirty="0"/>
              <a:t>Running tests</a:t>
            </a:r>
          </a:p>
          <a:p>
            <a:pPr lvl="1"/>
            <a:r>
              <a:rPr lang="en-US" sz="2700" dirty="0"/>
              <a:t>Creating artifacts for customers</a:t>
            </a:r>
          </a:p>
          <a:p>
            <a:pPr lvl="1"/>
            <a:r>
              <a:rPr lang="en-US" sz="2700" dirty="0"/>
              <a:t>Deploying Code</a:t>
            </a:r>
          </a:p>
          <a:p>
            <a:r>
              <a:rPr lang="en-US" sz="2700" dirty="0"/>
              <a:t>Example build systems: </a:t>
            </a:r>
            <a:r>
              <a:rPr lang="en-US" sz="2700" dirty="0" err="1"/>
              <a:t>xMake</a:t>
            </a:r>
            <a:r>
              <a:rPr lang="en-US" sz="2700" dirty="0"/>
              <a:t>, ant, maven, </a:t>
            </a:r>
            <a:r>
              <a:rPr lang="en-US" sz="2700" dirty="0" err="1"/>
              <a:t>gradle</a:t>
            </a:r>
            <a:r>
              <a:rPr lang="en-US" sz="2700" dirty="0"/>
              <a:t>, </a:t>
            </a:r>
            <a:r>
              <a:rPr lang="en-US" sz="2700" dirty="0" err="1"/>
              <a:t>npm</a:t>
            </a:r>
            <a:r>
              <a:rPr lang="en-US" sz="27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3600" dirty="0"/>
              <a:t>Dependency Managers Organize External Dependencies</a:t>
            </a:r>
          </a:p>
        </p:txBody>
      </p:sp>
      <p:sp>
        <p:nvSpPr>
          <p:cNvPr id="356" name="Body Level One…"/>
          <p:cNvSpPr txBox="1">
            <a:spLocks noGrp="1"/>
          </p:cNvSpPr>
          <p:nvPr>
            <p:ph idx="1"/>
          </p:nvPr>
        </p:nvSpPr>
        <p:spPr>
          <a:xfrm>
            <a:off x="838200" y="1500160"/>
            <a:ext cx="1051560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36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6495079" y="3429000"/>
            <a:ext cx="5459569" cy="30465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1309699" y="3941745"/>
            <a:ext cx="3510164" cy="2636065"/>
          </a:xfrm>
          <a:prstGeom prst="rect">
            <a:avLst/>
          </a:prstGeom>
          <a:ln w="12700">
            <a:miter lim="400000"/>
          </a:ln>
        </p:spPr>
      </p:pic>
      <p:sp>
        <p:nvSpPr>
          <p:cNvPr id="363" name="Distribution of dependencies of all packages in NPM over time (2023, Pinckney et al)"/>
          <p:cNvSpPr txBox="1"/>
          <p:nvPr/>
        </p:nvSpPr>
        <p:spPr>
          <a:xfrm>
            <a:off x="181459" y="6498078"/>
            <a:ext cx="400430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Distribution of dependencies of all packages in NPM over time (2023, Pinckney et 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Autofit/>
          </a:bodyPr>
          <a:lstStyle/>
          <a:p>
            <a:pPr marL="214162" indent="-214162" defTabSz="1085060">
              <a:spcBef>
                <a:spcPts val="600"/>
              </a:spcBef>
              <a:buSzPct val="100000"/>
              <a:defRPr sz="4272"/>
            </a:pPr>
            <a:r>
              <a:rPr sz="2700" dirty="0"/>
              <a:t>Self-hosted/managed on-premises or in cloud</a:t>
            </a:r>
          </a:p>
          <a:p>
            <a:pPr marL="383707" lvl="1" indent="-214162" defTabSz="1085060">
              <a:spcBef>
                <a:spcPts val="600"/>
              </a:spcBef>
              <a:buSzPct val="100000"/>
              <a:defRPr sz="4272" b="0"/>
            </a:pPr>
            <a:r>
              <a:rPr sz="2700" dirty="0"/>
              <a:t>Jenkins</a:t>
            </a:r>
          </a:p>
          <a:p>
            <a:pPr marL="214162" indent="-214162" defTabSz="1085060">
              <a:spcBef>
                <a:spcPts val="600"/>
              </a:spcBef>
              <a:buSzPct val="100000"/>
              <a:defRPr sz="4272"/>
            </a:pPr>
            <a:r>
              <a:rPr sz="2700" dirty="0"/>
              <a:t>Fully cloud managed</a:t>
            </a:r>
          </a:p>
          <a:p>
            <a:pPr marL="383707" lvl="1" indent="-214162" defTabSz="1085060">
              <a:spcBef>
                <a:spcPts val="600"/>
              </a:spcBef>
              <a:buSzPct val="100000"/>
              <a:defRPr sz="4272" b="0"/>
            </a:pPr>
            <a:r>
              <a:rPr sz="2700" dirty="0"/>
              <a:t>GitHub Actions, </a:t>
            </a:r>
            <a:r>
              <a:rPr sz="2700" dirty="0" err="1"/>
              <a:t>CircleCI</a:t>
            </a:r>
            <a:r>
              <a:rPr sz="2700" dirty="0"/>
              <a:t>, Travis, many more…</a:t>
            </a:r>
          </a:p>
          <a:p>
            <a:pPr marL="383707" lvl="1" indent="-214162" defTabSz="1085060">
              <a:spcBef>
                <a:spcPts val="600"/>
              </a:spcBef>
              <a:buSzPct val="100000"/>
              <a:defRPr sz="4272" b="0"/>
            </a:pPr>
            <a:r>
              <a:rPr sz="2700" dirty="0"/>
              <a:t>Billing model: pay per-build-minute running on SaaS infrastructure</a:t>
            </a:r>
          </a:p>
          <a:p>
            <a:pPr marL="383707" lvl="1" indent="-214162" defTabSz="1085060">
              <a:spcBef>
                <a:spcPts val="600"/>
              </a:spcBef>
              <a:buSzPct val="100000"/>
              <a:defRPr sz="4272" b="0"/>
            </a:pPr>
            <a:r>
              <a:rPr sz="2700" dirty="0"/>
              <a:t>“Self-hosted runners” run builds on your own infrastructure, usually “free”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F2BC-6465-C3E1-BDB6-0562BC947499}"/>
              </a:ext>
            </a:extLst>
          </p:cNvPr>
          <p:cNvSpPr>
            <a:spLocks noGrp="1"/>
          </p:cNvSpPr>
          <p:nvPr>
            <p:ph type="title"/>
          </p:nvPr>
        </p:nvSpPr>
        <p:spPr/>
        <p:txBody>
          <a:bodyPr/>
          <a:lstStyle/>
          <a:p>
            <a:r>
              <a:rPr lang="en-US" dirty="0"/>
              <a:t>Lesson 13.2 Continuous Delivery</a:t>
            </a:r>
          </a:p>
        </p:txBody>
      </p:sp>
      <p:sp>
        <p:nvSpPr>
          <p:cNvPr id="3" name="Content Placeholder 2">
            <a:extLst>
              <a:ext uri="{FF2B5EF4-FFF2-40B4-BE49-F238E27FC236}">
                <a16:creationId xmlns:a16="http://schemas.microsoft.com/office/drawing/2014/main" id="{E9888232-CCC0-4DC3-780C-4B52FC3EAD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4B1831D-8194-B9C0-6D6F-AB0B87897212}"/>
              </a:ext>
            </a:extLst>
          </p:cNvPr>
          <p:cNvSpPr>
            <a:spLocks noGrp="1"/>
          </p:cNvSpPr>
          <p:nvPr>
            <p:ph type="sldNum" sz="quarter" idx="12"/>
          </p:nvPr>
        </p:nvSpPr>
        <p:spPr/>
        <p:txBody>
          <a:bodyPr/>
          <a:lstStyle/>
          <a:p>
            <a:fld id="{20F37917-FD3A-4669-9018-DA04BCDD3D75}" type="slidenum">
              <a:rPr lang="en-US" smtClean="0"/>
              <a:t>29</a:t>
            </a:fld>
            <a:endParaRPr lang="en-US"/>
          </a:p>
        </p:txBody>
      </p:sp>
    </p:spTree>
    <p:extLst>
      <p:ext uri="{BB962C8B-B14F-4D97-AF65-F5344CB8AC3E}">
        <p14:creationId xmlns:p14="http://schemas.microsoft.com/office/powerpoint/2010/main" val="1399672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dirty="0"/>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45720" tIns="22860" rIns="45720" bIns="22860" rtlCol="0" anchor="ctr"/>
          <a:lstStyle>
            <a:defPPr>
              <a:defRPr lang="en-US"/>
            </a:defPPr>
            <a:lvl1pPr marL="0" algn="r" defTabSz="457200" rtl="0" eaLnBrk="1" latinLnBrk="0" hangingPunct="1">
              <a:defRPr sz="600" kern="1200">
                <a:solidFill>
                  <a:schemeClr val="tx1">
                    <a:tint val="75000"/>
                  </a:schemeClr>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2200" dirty="0"/>
              <a:t>Release frequently, in small batches</a:t>
            </a:r>
          </a:p>
          <a:p>
            <a:pPr lvl="1">
              <a:buFont typeface="Arial" panose="020B0604020202020204" pitchFamily="34" charset="0"/>
              <a:buChar char="•"/>
            </a:pPr>
            <a:r>
              <a:rPr sz="2200" dirty="0"/>
              <a:t>Maintain key performance indicators to evaluate the impact of updates</a:t>
            </a:r>
          </a:p>
          <a:p>
            <a:pPr lvl="1">
              <a:buFont typeface="Arial" panose="020B0604020202020204" pitchFamily="34" charset="0"/>
              <a:buChar char="•"/>
            </a:pPr>
            <a:r>
              <a:rPr sz="2200" dirty="0"/>
              <a:t>Phase roll-outs</a:t>
            </a:r>
          </a:p>
          <a:p>
            <a:pPr lvl="1">
              <a:buFont typeface="Arial" panose="020B0604020202020204" pitchFamily="34" charset="0"/>
              <a:buChar char="•"/>
            </a:pPr>
            <a:r>
              <a:rPr sz="2200" dirty="0"/>
              <a:t>Evaluate business impact of new features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247DB-DE05-C2BA-C175-9C7C77ACBC03}"/>
            </a:ext>
          </a:extLst>
        </p:cNvPr>
        <p:cNvGrpSpPr/>
        <p:nvPr/>
      </p:nvGrpSpPr>
      <p:grpSpPr>
        <a:xfrm>
          <a:off x="0" y="0"/>
          <a:ext cx="0" cy="0"/>
          <a:chOff x="0" y="0"/>
          <a:chExt cx="0" cy="0"/>
        </a:xfrm>
      </p:grpSpPr>
      <p:sp>
        <p:nvSpPr>
          <p:cNvPr id="65" name="Continuous Integration">
            <a:extLst>
              <a:ext uri="{FF2B5EF4-FFF2-40B4-BE49-F238E27FC236}">
                <a16:creationId xmlns:a16="http://schemas.microsoft.com/office/drawing/2014/main" id="{CC74FB5E-D17F-F573-048A-9F0306904986}"/>
              </a:ext>
            </a:extLst>
          </p:cNvPr>
          <p:cNvSpPr txBox="1">
            <a:spLocks noGrp="1"/>
          </p:cNvSpPr>
          <p:nvPr>
            <p:ph type="title"/>
          </p:nvPr>
        </p:nvSpPr>
        <p:spPr>
          <a:prstGeom prst="rect">
            <a:avLst/>
          </a:prstGeom>
        </p:spPr>
        <p:txBody>
          <a:bodyPr/>
          <a:lstStyle/>
          <a:p>
            <a:r>
              <a:rPr lang="en-US" dirty="0"/>
              <a:t>A </a:t>
            </a:r>
            <a:r>
              <a:rPr lang="en-US" dirty="0">
                <a:solidFill>
                  <a:srgbClr val="FF0000"/>
                </a:solidFill>
              </a:rPr>
              <a:t>continuous-delivery</a:t>
            </a:r>
            <a:r>
              <a:rPr dirty="0"/>
              <a:t> </a:t>
            </a:r>
            <a:r>
              <a:rPr lang="en-US" dirty="0"/>
              <a:t>process </a:t>
            </a:r>
            <a:r>
              <a:rPr dirty="0"/>
              <a:t>is </a:t>
            </a:r>
            <a:r>
              <a:rPr lang="en-US" dirty="0"/>
              <a:t>also </a:t>
            </a:r>
            <a:r>
              <a:rPr dirty="0"/>
              <a:t>a software pipeline</a:t>
            </a:r>
          </a:p>
        </p:txBody>
      </p:sp>
      <p:grpSp>
        <p:nvGrpSpPr>
          <p:cNvPr id="3" name="0…………….">
            <a:extLst>
              <a:ext uri="{FF2B5EF4-FFF2-40B4-BE49-F238E27FC236}">
                <a16:creationId xmlns:a16="http://schemas.microsoft.com/office/drawing/2014/main" id="{7384B48C-1ABF-3766-141B-DB922CE18537}"/>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ECFCDA1C-5166-39AD-51BD-C5CEAF74042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ECED695E-12D1-46E2-7B44-458DD801A72E}"/>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0D2467FB-380B-D462-41FC-242947389DE1}"/>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FF64EF1A-A568-D90E-691D-078B8B135013}"/>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2EB17302-5EDF-2B30-E008-AC0E8E5E7F6C}"/>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C15825C1-796A-11F3-FDAE-733EDC30225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A5EEE4E4-5D67-E771-FF8E-D038D74CAEB9}"/>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6AB239C1-46C7-88C7-9D19-6F52FCD2E71D}"/>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6EB21B0A-B816-87AA-96D1-CF1CE4569DF2}"/>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BE4A1857-EE66-544D-42C7-05E1F774D931}"/>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A88BA2DA-C55B-7499-DE36-05B83DA93559}"/>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D9E9DD06-4FB2-E08A-B288-91D69C31CD1F}"/>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0A4B4129-3ABE-F0DD-C8D0-CBBFBC9EB374}"/>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052428FC-A54A-EE71-4965-14D5821B19D8}"/>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0128766-A404-1F2F-7F50-77A3DAC30BC6}"/>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721E5845-3A25-C752-3A76-EEEB48411325}"/>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7B979EC6-713A-FE6B-6E89-9A33F2078FE2}"/>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B53FFB12-262D-AE76-FA9A-815BA2C291DA}"/>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D100DD67-FC8C-FBE9-1FA8-091DBBAA7E6E}"/>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9FDEE105-C519-9F0A-94ED-2DF75A3FF1B7}"/>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C85E6407-E8FE-6E3D-4972-8D3D9FFF820D}"/>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E3A5AB22-F6AF-BF72-5AFE-0F0A3FC9399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EB27A9F4-C3F3-D83B-7A3E-B481B36AFA99}"/>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B21679F6-AA1D-9B92-EEED-315C1315E33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CAAD2E7-53E8-2CA6-EDE3-A306508A278B}"/>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18E21176-4711-8E47-4CA0-C13961783667}"/>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46B29F9D-4B38-EA7B-73E8-092A81C2BD26}"/>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BFCCEEE4-3938-2026-1D9E-9FD92430CFC6}"/>
              </a:ext>
            </a:extLst>
          </p:cNvPr>
          <p:cNvSpPr txBox="1"/>
          <p:nvPr/>
        </p:nvSpPr>
        <p:spPr>
          <a:xfrm>
            <a:off x="663230" y="1595463"/>
            <a:ext cx="10220748" cy="4206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2400" dirty="0">
                <a:solidFill>
                  <a:srgbClr val="FF0000"/>
                </a:solidFill>
                <a:latin typeface="Verdana" panose="020B0604030504040204" pitchFamily="34" charset="0"/>
                <a:ea typeface="Verdana" panose="020B0604030504040204" pitchFamily="34" charset="0"/>
              </a:rPr>
              <a:t>Automate this centrally, provide a central record of results</a:t>
            </a:r>
          </a:p>
        </p:txBody>
      </p:sp>
      <p:grpSp>
        <p:nvGrpSpPr>
          <p:cNvPr id="32" name="KPIs">
            <a:extLst>
              <a:ext uri="{FF2B5EF4-FFF2-40B4-BE49-F238E27FC236}">
                <a16:creationId xmlns:a16="http://schemas.microsoft.com/office/drawing/2014/main" id="{F7C843E6-F9AE-6C20-76C9-ABD6D9FBE6FF}"/>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0F600812-0C13-380F-4358-59E15D9BBCAE}"/>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2E29A828-43D7-4092-90CE-5FFE82502D2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999B1847-3132-2DBD-2B28-20D79D91D8B7}"/>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E4047C6-02B9-0691-1DA0-66DD82F8ABC5}"/>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B531191C-D885-FCBE-D430-C3EB688E3D08}"/>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87BDE138-D2DB-9858-1C0C-61550C932EB4}"/>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DDC4D08D-5D52-AE25-47ED-709C6643E983}"/>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F08CD30E-4B65-84A9-53D3-C51DF87F53D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FA664D1F-015A-CF3B-2AAA-9A6AB2796007}"/>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2A83BAB2-EB82-1B3A-C31E-D5FC5AB321F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F96EC28C-70F9-D775-2B78-B3C6BAFB2F67}"/>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D00FB190-DF06-AAD8-EF61-337531381727}"/>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D96A79C7-CBBC-58C9-5650-3B6C6E31EAF8}"/>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2A9FEB57-929F-5A86-3595-9496407185AF}"/>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9FB9EDFB-8D71-EE33-97AB-44C5803F197F}"/>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20E47EB4-E852-D1B5-16FD-16E502834F51}"/>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B5B6A0A2-CD05-5361-81AC-5CBD3A9D125E}"/>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B67F068F-EA5D-2D4B-964E-B9DA0E65017C}"/>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5A3B09C9-F311-502F-FAF1-8052BAA7CF7F}"/>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237BDA13-F35F-FE53-96D0-C179E3E36F62}"/>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CE2A92CB-D4D5-3EA7-0788-15780F73464A}"/>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
        <p:nvSpPr>
          <p:cNvPr id="2" name="Arrow: Down 1">
            <a:extLst>
              <a:ext uri="{FF2B5EF4-FFF2-40B4-BE49-F238E27FC236}">
                <a16:creationId xmlns:a16="http://schemas.microsoft.com/office/drawing/2014/main" id="{DE74187F-C9FE-F2CC-5F93-BA524D9B902D}"/>
              </a:ext>
            </a:extLst>
          </p:cNvPr>
          <p:cNvSpPr/>
          <p:nvPr/>
        </p:nvSpPr>
        <p:spPr>
          <a:xfrm>
            <a:off x="4827823" y="2048937"/>
            <a:ext cx="560159" cy="39288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nvGrpSpPr>
          <p:cNvPr id="54" name="0…………….">
            <a:extLst>
              <a:ext uri="{FF2B5EF4-FFF2-40B4-BE49-F238E27FC236}">
                <a16:creationId xmlns:a16="http://schemas.microsoft.com/office/drawing/2014/main" id="{9C1DA5A1-03E9-9098-89EB-CA8CDAC5AC77}"/>
              </a:ext>
            </a:extLst>
          </p:cNvPr>
          <p:cNvGrpSpPr/>
          <p:nvPr/>
        </p:nvGrpSpPr>
        <p:grpSpPr>
          <a:xfrm>
            <a:off x="7376990" y="2512073"/>
            <a:ext cx="3898694" cy="1897515"/>
            <a:chOff x="-1" y="-1"/>
            <a:chExt cx="7797385" cy="7283374"/>
          </a:xfrm>
        </p:grpSpPr>
        <p:sp>
          <p:nvSpPr>
            <p:cNvPr id="55" name="Rectangle">
              <a:extLst>
                <a:ext uri="{FF2B5EF4-FFF2-40B4-BE49-F238E27FC236}">
                  <a16:creationId xmlns:a16="http://schemas.microsoft.com/office/drawing/2014/main" id="{40E43720-224B-A1E3-D782-FC00D20BE8BC}"/>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6" name="0…………….">
              <a:extLst>
                <a:ext uri="{FF2B5EF4-FFF2-40B4-BE49-F238E27FC236}">
                  <a16:creationId xmlns:a16="http://schemas.microsoft.com/office/drawing/2014/main" id="{0906767D-4993-9F52-6E59-27A2B08A329C}"/>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57" name="Arrow: Down 56">
            <a:extLst>
              <a:ext uri="{FF2B5EF4-FFF2-40B4-BE49-F238E27FC236}">
                <a16:creationId xmlns:a16="http://schemas.microsoft.com/office/drawing/2014/main" id="{46E03583-0AFC-58C8-CF29-4F83B1DECB6C}"/>
              </a:ext>
            </a:extLst>
          </p:cNvPr>
          <p:cNvSpPr/>
          <p:nvPr/>
        </p:nvSpPr>
        <p:spPr>
          <a:xfrm>
            <a:off x="8990489" y="2054997"/>
            <a:ext cx="560159" cy="406412"/>
          </a:xfrm>
          <a:prstGeom prst="downArrow">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05214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does not mean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Even if you are deploying every day (“continuously”), you still have some latency</a:t>
            </a:r>
          </a:p>
          <a:p>
            <a:r>
              <a:rPr dirty="0"/>
              <a:t>A new feature I develop today won't be released today</a:t>
            </a:r>
          </a:p>
          <a:p>
            <a:r>
              <a:rPr dirty="0"/>
              <a:t>But, a new feature I develop today can begin the </a:t>
            </a:r>
            <a:r>
              <a:rPr b="1" dirty="0"/>
              <a:t>release pipeline </a:t>
            </a:r>
            <a:r>
              <a:rPr dirty="0"/>
              <a:t>today (minimizes risk)</a:t>
            </a:r>
          </a:p>
          <a:p>
            <a:pPr>
              <a:defRPr b="1"/>
            </a:pPr>
            <a:r>
              <a:rPr dirty="0"/>
              <a:t>Release Engineer</a:t>
            </a:r>
            <a:r>
              <a:rPr b="0" dirty="0"/>
              <a:t>: gatekeeper who decides when something is ready to go out, oversees the actual deployment process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34</a:t>
            </a:fld>
            <a:endParaRPr lang="en-US"/>
          </a:p>
        </p:txBody>
      </p:sp>
    </p:spTree>
    <p:extLst>
      <p:ext uri="{BB962C8B-B14F-4D97-AF65-F5344CB8AC3E}">
        <p14:creationId xmlns:p14="http://schemas.microsoft.com/office/powerpoint/2010/main" val="1042945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1723920" y="3711712"/>
            <a:ext cx="1288906" cy="158511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77" name="Testing Environment"/>
            <p:cNvSpPr txBox="1"/>
            <p:nvPr/>
          </p:nvSpPr>
          <p:spPr>
            <a:xfrm>
              <a:off x="0" y="0"/>
              <a:ext cx="2577810" cy="112915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Testing Environment</a:t>
              </a:r>
            </a:p>
          </p:txBody>
        </p:sp>
      </p:grpSp>
      <p:grpSp>
        <p:nvGrpSpPr>
          <p:cNvPr id="281" name="Staging Environment"/>
          <p:cNvGrpSpPr/>
          <p:nvPr/>
        </p:nvGrpSpPr>
        <p:grpSpPr>
          <a:xfrm>
            <a:off x="3646821" y="3711712"/>
            <a:ext cx="2075134" cy="158511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0" name="Staging Environment"/>
            <p:cNvSpPr txBox="1"/>
            <p:nvPr/>
          </p:nvSpPr>
          <p:spPr>
            <a:xfrm>
              <a:off x="0" y="0"/>
              <a:ext cx="4150266"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Staging Environment</a:t>
              </a:r>
            </a:p>
          </p:txBody>
        </p:sp>
      </p:grpSp>
      <p:grpSp>
        <p:nvGrpSpPr>
          <p:cNvPr id="284" name="Production Environment"/>
          <p:cNvGrpSpPr/>
          <p:nvPr/>
        </p:nvGrpSpPr>
        <p:grpSpPr>
          <a:xfrm>
            <a:off x="6134875" y="3711712"/>
            <a:ext cx="4128318" cy="158511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3" name="Production Environment"/>
            <p:cNvSpPr txBox="1"/>
            <p:nvPr/>
          </p:nvSpPr>
          <p:spPr>
            <a:xfrm>
              <a:off x="-1" y="0"/>
              <a:ext cx="8256634" cy="63670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Production Environment</a:t>
              </a:r>
            </a:p>
          </p:txBody>
        </p:sp>
      </p:grpSp>
      <p:sp>
        <p:nvSpPr>
          <p:cNvPr id="285" name="Line"/>
          <p:cNvSpPr/>
          <p:nvPr/>
        </p:nvSpPr>
        <p:spPr>
          <a:xfrm>
            <a:off x="2368372" y="2789024"/>
            <a:ext cx="2" cy="88455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6" name="Beta/Dogfooding"/>
          <p:cNvSpPr txBox="1"/>
          <p:nvPr/>
        </p:nvSpPr>
        <p:spPr>
          <a:xfrm>
            <a:off x="3552568" y="2461658"/>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Beta/Dogfooding</a:t>
            </a:r>
          </a:p>
        </p:txBody>
      </p:sp>
      <p:sp>
        <p:nvSpPr>
          <p:cNvPr id="287" name="Line"/>
          <p:cNvSpPr/>
          <p:nvPr/>
        </p:nvSpPr>
        <p:spPr>
          <a:xfrm>
            <a:off x="8017431" y="2844298"/>
            <a:ext cx="2" cy="86331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8" name="User Requests"/>
          <p:cNvSpPr txBox="1"/>
          <p:nvPr/>
        </p:nvSpPr>
        <p:spPr>
          <a:xfrm>
            <a:off x="6885613" y="2537807"/>
            <a:ext cx="2263639"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User Requests</a:t>
            </a:r>
          </a:p>
        </p:txBody>
      </p:sp>
      <p:sp>
        <p:nvSpPr>
          <p:cNvPr id="289" name="Line"/>
          <p:cNvSpPr/>
          <p:nvPr/>
        </p:nvSpPr>
        <p:spPr>
          <a:xfrm>
            <a:off x="4684387" y="2856259"/>
            <a:ext cx="1" cy="839392"/>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90" name="Developer Environments"/>
          <p:cNvSpPr txBox="1"/>
          <p:nvPr/>
        </p:nvSpPr>
        <p:spPr>
          <a:xfrm>
            <a:off x="1236553" y="2253909"/>
            <a:ext cx="2263639" cy="5953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400" b="1"/>
            </a:lvl1pPr>
          </a:lstStyle>
          <a:p>
            <a:r>
              <a:rPr sz="1700"/>
              <a:t>Developer Environments</a:t>
            </a:r>
          </a:p>
        </p:txBody>
      </p:sp>
      <p:pic>
        <p:nvPicPr>
          <p:cNvPr id="291" name="Image" descr="Image"/>
          <p:cNvPicPr>
            <a:picLocks noChangeAspect="1"/>
          </p:cNvPicPr>
          <p:nvPr/>
        </p:nvPicPr>
        <p:blipFill>
          <a:blip r:embed="rId3"/>
          <a:stretch>
            <a:fillRect/>
          </a:stretch>
        </p:blipFill>
        <p:spPr>
          <a:xfrm>
            <a:off x="1762014" y="4564679"/>
            <a:ext cx="1212717" cy="126180"/>
          </a:xfrm>
          <a:prstGeom prst="rect">
            <a:avLst/>
          </a:prstGeom>
          <a:ln w="12700">
            <a:miter lim="400000"/>
          </a:ln>
        </p:spPr>
      </p:pic>
      <p:pic>
        <p:nvPicPr>
          <p:cNvPr id="292" name="Image" descr="Image"/>
          <p:cNvPicPr>
            <a:picLocks noChangeAspect="1"/>
          </p:cNvPicPr>
          <p:nvPr/>
        </p:nvPicPr>
        <p:blipFill>
          <a:blip r:embed="rId3"/>
          <a:stretch>
            <a:fillRect/>
          </a:stretch>
        </p:blipFill>
        <p:spPr>
          <a:xfrm>
            <a:off x="4078029" y="4167013"/>
            <a:ext cx="1212717" cy="126180"/>
          </a:xfrm>
          <a:prstGeom prst="rect">
            <a:avLst/>
          </a:prstGeom>
          <a:ln w="12700">
            <a:miter lim="400000"/>
          </a:ln>
        </p:spPr>
      </p:pic>
      <p:pic>
        <p:nvPicPr>
          <p:cNvPr id="293" name="Image" descr="Image"/>
          <p:cNvPicPr>
            <a:picLocks noChangeAspect="1"/>
          </p:cNvPicPr>
          <p:nvPr/>
        </p:nvPicPr>
        <p:blipFill>
          <a:blip r:embed="rId3"/>
          <a:stretch>
            <a:fillRect/>
          </a:stretch>
        </p:blipFill>
        <p:spPr>
          <a:xfrm>
            <a:off x="4078029" y="4432124"/>
            <a:ext cx="1212717" cy="126180"/>
          </a:xfrm>
          <a:prstGeom prst="rect">
            <a:avLst/>
          </a:prstGeom>
          <a:ln w="12700">
            <a:miter lim="400000"/>
          </a:ln>
        </p:spPr>
      </p:pic>
      <p:pic>
        <p:nvPicPr>
          <p:cNvPr id="294" name="Image" descr="Image"/>
          <p:cNvPicPr>
            <a:picLocks noChangeAspect="1"/>
          </p:cNvPicPr>
          <p:nvPr/>
        </p:nvPicPr>
        <p:blipFill>
          <a:blip r:embed="rId3"/>
          <a:stretch>
            <a:fillRect/>
          </a:stretch>
        </p:blipFill>
        <p:spPr>
          <a:xfrm>
            <a:off x="4078029" y="4697234"/>
            <a:ext cx="1212717" cy="126180"/>
          </a:xfrm>
          <a:prstGeom prst="rect">
            <a:avLst/>
          </a:prstGeom>
          <a:ln w="12700">
            <a:miter lim="400000"/>
          </a:ln>
        </p:spPr>
      </p:pic>
      <p:pic>
        <p:nvPicPr>
          <p:cNvPr id="295" name="Image" descr="Image"/>
          <p:cNvPicPr>
            <a:picLocks noChangeAspect="1"/>
          </p:cNvPicPr>
          <p:nvPr/>
        </p:nvPicPr>
        <p:blipFill>
          <a:blip r:embed="rId3"/>
          <a:stretch>
            <a:fillRect/>
          </a:stretch>
        </p:blipFill>
        <p:spPr>
          <a:xfrm>
            <a:off x="4078029" y="4962345"/>
            <a:ext cx="1212717" cy="126180"/>
          </a:xfrm>
          <a:prstGeom prst="rect">
            <a:avLst/>
          </a:prstGeom>
          <a:ln w="12700">
            <a:miter lim="400000"/>
          </a:ln>
        </p:spPr>
      </p:pic>
      <p:pic>
        <p:nvPicPr>
          <p:cNvPr id="296" name="Image" descr="Image"/>
          <p:cNvPicPr>
            <a:picLocks noChangeAspect="1"/>
          </p:cNvPicPr>
          <p:nvPr/>
        </p:nvPicPr>
        <p:blipFill>
          <a:blip r:embed="rId3"/>
          <a:stretch>
            <a:fillRect/>
          </a:stretch>
        </p:blipFill>
        <p:spPr>
          <a:xfrm>
            <a:off x="6238267" y="4167013"/>
            <a:ext cx="1212717" cy="126180"/>
          </a:xfrm>
          <a:prstGeom prst="rect">
            <a:avLst/>
          </a:prstGeom>
          <a:ln w="12700">
            <a:miter lim="400000"/>
          </a:ln>
        </p:spPr>
      </p:pic>
      <p:pic>
        <p:nvPicPr>
          <p:cNvPr id="297" name="Image" descr="Image"/>
          <p:cNvPicPr>
            <a:picLocks noChangeAspect="1"/>
          </p:cNvPicPr>
          <p:nvPr/>
        </p:nvPicPr>
        <p:blipFill>
          <a:blip r:embed="rId3"/>
          <a:stretch>
            <a:fillRect/>
          </a:stretch>
        </p:blipFill>
        <p:spPr>
          <a:xfrm>
            <a:off x="6238267" y="4432124"/>
            <a:ext cx="1212717" cy="126180"/>
          </a:xfrm>
          <a:prstGeom prst="rect">
            <a:avLst/>
          </a:prstGeom>
          <a:ln w="12700">
            <a:miter lim="400000"/>
          </a:ln>
        </p:spPr>
      </p:pic>
      <p:pic>
        <p:nvPicPr>
          <p:cNvPr id="298" name="Image" descr="Image"/>
          <p:cNvPicPr>
            <a:picLocks noChangeAspect="1"/>
          </p:cNvPicPr>
          <p:nvPr/>
        </p:nvPicPr>
        <p:blipFill>
          <a:blip r:embed="rId3"/>
          <a:stretch>
            <a:fillRect/>
          </a:stretch>
        </p:blipFill>
        <p:spPr>
          <a:xfrm>
            <a:off x="6238267" y="4697234"/>
            <a:ext cx="1212717" cy="126180"/>
          </a:xfrm>
          <a:prstGeom prst="rect">
            <a:avLst/>
          </a:prstGeom>
          <a:ln w="12700">
            <a:miter lim="400000"/>
          </a:ln>
        </p:spPr>
      </p:pic>
      <p:pic>
        <p:nvPicPr>
          <p:cNvPr id="299" name="Image" descr="Image"/>
          <p:cNvPicPr>
            <a:picLocks noChangeAspect="1"/>
          </p:cNvPicPr>
          <p:nvPr/>
        </p:nvPicPr>
        <p:blipFill>
          <a:blip r:embed="rId3"/>
          <a:stretch>
            <a:fillRect/>
          </a:stretch>
        </p:blipFill>
        <p:spPr>
          <a:xfrm>
            <a:off x="6238267" y="4962345"/>
            <a:ext cx="1212717" cy="126180"/>
          </a:xfrm>
          <a:prstGeom prst="rect">
            <a:avLst/>
          </a:prstGeom>
          <a:ln w="12700">
            <a:miter lim="400000"/>
          </a:ln>
        </p:spPr>
      </p:pic>
      <p:pic>
        <p:nvPicPr>
          <p:cNvPr id="300" name="Image" descr="Image"/>
          <p:cNvPicPr>
            <a:picLocks noChangeAspect="1"/>
          </p:cNvPicPr>
          <p:nvPr/>
        </p:nvPicPr>
        <p:blipFill>
          <a:blip r:embed="rId3"/>
          <a:stretch>
            <a:fillRect/>
          </a:stretch>
        </p:blipFill>
        <p:spPr>
          <a:xfrm>
            <a:off x="7555173" y="4167013"/>
            <a:ext cx="1212717" cy="126180"/>
          </a:xfrm>
          <a:prstGeom prst="rect">
            <a:avLst/>
          </a:prstGeom>
          <a:ln w="12700">
            <a:miter lim="400000"/>
          </a:ln>
        </p:spPr>
      </p:pic>
      <p:pic>
        <p:nvPicPr>
          <p:cNvPr id="301" name="Image" descr="Image"/>
          <p:cNvPicPr>
            <a:picLocks noChangeAspect="1"/>
          </p:cNvPicPr>
          <p:nvPr/>
        </p:nvPicPr>
        <p:blipFill>
          <a:blip r:embed="rId3"/>
          <a:stretch>
            <a:fillRect/>
          </a:stretch>
        </p:blipFill>
        <p:spPr>
          <a:xfrm>
            <a:off x="7555173" y="4432124"/>
            <a:ext cx="1212717" cy="126180"/>
          </a:xfrm>
          <a:prstGeom prst="rect">
            <a:avLst/>
          </a:prstGeom>
          <a:ln w="12700">
            <a:miter lim="400000"/>
          </a:ln>
        </p:spPr>
      </p:pic>
      <p:pic>
        <p:nvPicPr>
          <p:cNvPr id="302" name="Image" descr="Image"/>
          <p:cNvPicPr>
            <a:picLocks noChangeAspect="1"/>
          </p:cNvPicPr>
          <p:nvPr/>
        </p:nvPicPr>
        <p:blipFill>
          <a:blip r:embed="rId3"/>
          <a:stretch>
            <a:fillRect/>
          </a:stretch>
        </p:blipFill>
        <p:spPr>
          <a:xfrm>
            <a:off x="7555173" y="4697234"/>
            <a:ext cx="1212717" cy="126180"/>
          </a:xfrm>
          <a:prstGeom prst="rect">
            <a:avLst/>
          </a:prstGeom>
          <a:ln w="12700">
            <a:miter lim="400000"/>
          </a:ln>
        </p:spPr>
      </p:pic>
      <p:pic>
        <p:nvPicPr>
          <p:cNvPr id="303" name="Image" descr="Image"/>
          <p:cNvPicPr>
            <a:picLocks noChangeAspect="1"/>
          </p:cNvPicPr>
          <p:nvPr/>
        </p:nvPicPr>
        <p:blipFill>
          <a:blip r:embed="rId3"/>
          <a:stretch>
            <a:fillRect/>
          </a:stretch>
        </p:blipFill>
        <p:spPr>
          <a:xfrm>
            <a:off x="7555173" y="4962345"/>
            <a:ext cx="1212717" cy="126180"/>
          </a:xfrm>
          <a:prstGeom prst="rect">
            <a:avLst/>
          </a:prstGeom>
          <a:ln w="12700">
            <a:miter lim="400000"/>
          </a:ln>
        </p:spPr>
      </p:pic>
      <p:pic>
        <p:nvPicPr>
          <p:cNvPr id="304" name="Image" descr="Image"/>
          <p:cNvPicPr>
            <a:picLocks noChangeAspect="1"/>
          </p:cNvPicPr>
          <p:nvPr/>
        </p:nvPicPr>
        <p:blipFill>
          <a:blip r:embed="rId3"/>
          <a:stretch>
            <a:fillRect/>
          </a:stretch>
        </p:blipFill>
        <p:spPr>
          <a:xfrm>
            <a:off x="8872078" y="4167013"/>
            <a:ext cx="1212717" cy="126180"/>
          </a:xfrm>
          <a:prstGeom prst="rect">
            <a:avLst/>
          </a:prstGeom>
          <a:ln w="12700">
            <a:miter lim="400000"/>
          </a:ln>
        </p:spPr>
      </p:pic>
      <p:pic>
        <p:nvPicPr>
          <p:cNvPr id="305" name="Image" descr="Image"/>
          <p:cNvPicPr>
            <a:picLocks noChangeAspect="1"/>
          </p:cNvPicPr>
          <p:nvPr/>
        </p:nvPicPr>
        <p:blipFill>
          <a:blip r:embed="rId3"/>
          <a:stretch>
            <a:fillRect/>
          </a:stretch>
        </p:blipFill>
        <p:spPr>
          <a:xfrm>
            <a:off x="8872078" y="4432124"/>
            <a:ext cx="1212717" cy="126180"/>
          </a:xfrm>
          <a:prstGeom prst="rect">
            <a:avLst/>
          </a:prstGeom>
          <a:ln w="12700">
            <a:miter lim="400000"/>
          </a:ln>
        </p:spPr>
      </p:pic>
      <p:pic>
        <p:nvPicPr>
          <p:cNvPr id="306" name="Image" descr="Image"/>
          <p:cNvPicPr>
            <a:picLocks noChangeAspect="1"/>
          </p:cNvPicPr>
          <p:nvPr/>
        </p:nvPicPr>
        <p:blipFill>
          <a:blip r:embed="rId3"/>
          <a:stretch>
            <a:fillRect/>
          </a:stretch>
        </p:blipFill>
        <p:spPr>
          <a:xfrm>
            <a:off x="8872078" y="4697234"/>
            <a:ext cx="1212717" cy="126180"/>
          </a:xfrm>
          <a:prstGeom prst="rect">
            <a:avLst/>
          </a:prstGeom>
          <a:ln w="12700">
            <a:miter lim="400000"/>
          </a:ln>
        </p:spPr>
      </p:pic>
      <p:pic>
        <p:nvPicPr>
          <p:cNvPr id="307" name="Image" descr="Image"/>
          <p:cNvPicPr>
            <a:picLocks noChangeAspect="1"/>
          </p:cNvPicPr>
          <p:nvPr/>
        </p:nvPicPr>
        <p:blipFill>
          <a:blip r:embed="rId3"/>
          <a:stretch>
            <a:fillRect/>
          </a:stretch>
        </p:blipFill>
        <p:spPr>
          <a:xfrm>
            <a:off x="8872078" y="4962345"/>
            <a:ext cx="1212717" cy="126180"/>
          </a:xfrm>
          <a:prstGeom prst="rect">
            <a:avLst/>
          </a:prstGeom>
          <a:ln w="12700">
            <a:miter lim="400000"/>
          </a:ln>
        </p:spPr>
      </p:pic>
      <p:sp>
        <p:nvSpPr>
          <p:cNvPr id="308" name="Line"/>
          <p:cNvSpPr/>
          <p:nvPr/>
        </p:nvSpPr>
        <p:spPr>
          <a:xfrm>
            <a:off x="1733358" y="5963086"/>
            <a:ext cx="4687019" cy="1"/>
          </a:xfrm>
          <a:prstGeom prst="line">
            <a:avLst/>
          </a:prstGeom>
          <a:ln w="152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309" name="Revisions are “promoted” towards production"/>
          <p:cNvSpPr txBox="1"/>
          <p:nvPr/>
        </p:nvSpPr>
        <p:spPr>
          <a:xfrm>
            <a:off x="2838159" y="5426955"/>
            <a:ext cx="4227118" cy="33374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400" b="1"/>
            </a:lvl1pPr>
          </a:lstStyle>
          <a:p>
            <a:r>
              <a:rPr sz="1700"/>
              <a:t>Revisions are “promoted” towards production</a:t>
            </a:r>
          </a:p>
        </p:txBody>
      </p:sp>
      <p:sp>
        <p:nvSpPr>
          <p:cNvPr id="310" name="Q/A takes place in each stage (including production!)"/>
          <p:cNvSpPr txBox="1"/>
          <p:nvPr/>
        </p:nvSpPr>
        <p:spPr>
          <a:xfrm>
            <a:off x="2104304" y="6118017"/>
            <a:ext cx="5694828"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b="1"/>
            </a:lvl1pPr>
          </a:lstStyle>
          <a:p>
            <a:r>
              <a:rPr sz="2000"/>
              <a:t>Q/A takes place in each stage (including production!)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838200" y="1500160"/>
            <a:ext cx="4876800" cy="4351338"/>
          </a:xfrm>
          <a:prstGeom prst="rect">
            <a:avLst/>
          </a:prstGeom>
        </p:spPr>
        <p:txBody>
          <a:bodyPr>
            <a:normAutofit/>
          </a:bodyPr>
          <a:lstStyle/>
          <a:p>
            <a:r>
              <a:rPr lang="en-US" dirty="0"/>
              <a:t>Lower risk if a problem occurs in staging than in production</a:t>
            </a:r>
          </a:p>
          <a:p>
            <a:r>
              <a:rPr lang="en-US" dirty="0"/>
              <a:t>Or deploy to a small set of users before deploying more widely</a:t>
            </a:r>
            <a:endParaRPr dirty="0"/>
          </a:p>
          <a:p>
            <a:r>
              <a:rPr lang="en-US" dirty="0"/>
              <a:t>Names</a:t>
            </a:r>
            <a:r>
              <a:rPr dirty="0"/>
              <a:t>:</a:t>
            </a:r>
          </a:p>
          <a:p>
            <a:pPr lvl="1">
              <a:buFont typeface="Arial" panose="020B0604020202020204" pitchFamily="34" charset="0"/>
              <a:buChar char="•"/>
            </a:pPr>
            <a:r>
              <a:rPr sz="2200" dirty="0"/>
              <a:t>“Eat your own dogfood”</a:t>
            </a:r>
          </a:p>
          <a:p>
            <a:pPr lvl="1">
              <a:buFont typeface="Arial" panose="020B0604020202020204" pitchFamily="34" charset="0"/>
              <a:buChar char="•"/>
            </a:pPr>
            <a:r>
              <a:rPr sz="2200" dirty="0"/>
              <a:t>Beta/Alpha testers</a:t>
            </a:r>
            <a:endParaRPr lang="en-US" sz="2200" dirty="0"/>
          </a:p>
          <a:p>
            <a:pPr lvl="1">
              <a:buFont typeface="Arial" panose="020B0604020202020204" pitchFamily="34" charset="0"/>
              <a:buChar char="•"/>
            </a:pPr>
            <a:r>
              <a:rPr lang="en-US" sz="2200" dirty="0"/>
              <a:t>A/B testing</a:t>
            </a:r>
          </a:p>
          <a:p>
            <a:pPr lvl="1">
              <a:buFont typeface="Arial" panose="020B0604020202020204" pitchFamily="34" charset="0"/>
              <a:buChar char="•"/>
            </a:pPr>
            <a:r>
              <a:rPr lang="en-US" sz="2200" dirty="0"/>
              <a:t>"canaries"</a:t>
            </a:r>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5079573" y="2290483"/>
            <a:ext cx="7134198" cy="2526445"/>
          </a:xfrm>
          <a:prstGeom prst="rect">
            <a:avLst/>
          </a:prstGeom>
          <a:ln w="12700">
            <a:miter lim="4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2" name="Content Placeholder 1">
            <a:extLst>
              <a:ext uri="{FF2B5EF4-FFF2-40B4-BE49-F238E27FC236}">
                <a16:creationId xmlns:a16="http://schemas.microsoft.com/office/drawing/2014/main" id="{6B5C0BF1-D2FB-FFCC-CBB7-E831D13C7421}"/>
              </a:ext>
            </a:extLst>
          </p:cNvPr>
          <p:cNvSpPr>
            <a:spLocks noGrp="1"/>
          </p:cNvSpPr>
          <p:nvPr>
            <p:ph idx="1"/>
          </p:nvPr>
        </p:nvSpPr>
        <p:spPr/>
        <p:txBody>
          <a:bodyPr>
            <a:normAutofit fontScale="85000" lnSpcReduction="20000"/>
          </a:bodyPr>
          <a:lstStyle/>
          <a:p>
            <a:r>
              <a:rPr lang="en-US" dirty="0"/>
              <a:t>Consider both direct (e.g. business) metrics, and indirect (e.g. system) metrics</a:t>
            </a:r>
          </a:p>
          <a:p>
            <a:r>
              <a:rPr lang="en-US" dirty="0"/>
              <a:t>Hardware</a:t>
            </a:r>
          </a:p>
          <a:p>
            <a:r>
              <a:rPr lang="en-US" dirty="0"/>
              <a:t>Voltages, temperatures, fan speeds, component health</a:t>
            </a:r>
          </a:p>
          <a:p>
            <a:r>
              <a:rPr lang="en-US" dirty="0"/>
              <a:t>OS</a:t>
            </a:r>
          </a:p>
          <a:p>
            <a:r>
              <a:rPr lang="en-US" dirty="0"/>
              <a:t>Memory usage, swap usage, disk space, CPU load</a:t>
            </a:r>
          </a:p>
          <a:p>
            <a:r>
              <a:rPr lang="en-US" dirty="0"/>
              <a:t>Middleware</a:t>
            </a:r>
          </a:p>
          <a:p>
            <a:r>
              <a:rPr lang="en-US" dirty="0"/>
              <a:t>Memory, thread/</a:t>
            </a:r>
            <a:r>
              <a:rPr lang="en-US" dirty="0" err="1"/>
              <a:t>db</a:t>
            </a:r>
            <a:r>
              <a:rPr lang="en-US" dirty="0"/>
              <a:t> connection pools, connections, response time</a:t>
            </a:r>
          </a:p>
          <a:p>
            <a:r>
              <a:rPr lang="en-US" dirty="0"/>
              <a:t>Applications</a:t>
            </a:r>
          </a:p>
          <a:p>
            <a:r>
              <a:rPr lang="en-US" dirty="0"/>
              <a:t>Business transactions, conversion rate, status of 3rd party components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838200" y="1500160"/>
            <a:ext cx="10227623" cy="253844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1386840" y="4305501"/>
            <a:ext cx="9780583" cy="2218848"/>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697258" y="6578201"/>
            <a:ext cx="556081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Example CD pipeline from Spinnaker’s documentation: </a:t>
            </a:r>
            <a:r>
              <a:rPr sz="900" u="sng" dirty="0">
                <a:solidFill>
                  <a:srgbClr val="0000FF"/>
                </a:solidFill>
                <a:uFill>
                  <a:solidFill>
                    <a:srgbClr val="0000FF"/>
                  </a:solidFill>
                </a:uFill>
                <a:hlinkClick r:id="rId6"/>
              </a:rPr>
              <a:t>https://spinnaker.io/docs/concepts/#application-deployment</a:t>
            </a:r>
            <a:r>
              <a:rPr sz="900"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838200" y="18256"/>
            <a:ext cx="10515600" cy="1325563"/>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838200" y="1500188"/>
            <a:ext cx="7025640" cy="4351338"/>
          </a:xfr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100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298" name="Line"/>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299" name="Line"/>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idx="1"/>
          </p:nvPr>
        </p:nvSpPr>
        <p:spPr>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361821" y="2509024"/>
            <a:ext cx="7970529" cy="3894857"/>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3600" dirty="0"/>
              <a:t>Infrastructure as Code</a:t>
            </a:r>
            <a:r>
              <a:rPr lang="en-US" sz="3600" dirty="0"/>
              <a:t> represents complex infrastructure in “recipes”</a:t>
            </a:r>
            <a:endParaRPr sz="3600" dirty="0"/>
          </a:p>
        </p:txBody>
      </p:sp>
      <p:sp>
        <p:nvSpPr>
          <p:cNvPr id="5" name="Content Placeholder 4">
            <a:extLst>
              <a:ext uri="{FF2B5EF4-FFF2-40B4-BE49-F238E27FC236}">
                <a16:creationId xmlns:a16="http://schemas.microsoft.com/office/drawing/2014/main" id="{66609A9B-8D2A-E8FF-002A-E10CC9F64F22}"/>
              </a:ext>
            </a:extLst>
          </p:cNvPr>
          <p:cNvSpPr>
            <a:spLocks noGrp="1"/>
          </p:cNvSpPr>
          <p:nvPr>
            <p:ph idx="1"/>
          </p:nvPr>
        </p:nvSpPr>
        <p:spPr>
          <a:xfrm>
            <a:off x="838200" y="1500160"/>
            <a:ext cx="7222958" cy="4351338"/>
          </a:xfrm>
        </p:spPr>
        <p:txBody>
          <a:bodyPr>
            <a:normAutofit fontScale="85000" lnSpcReduction="20000"/>
          </a:bodyPr>
          <a:lstStyle/>
          <a:p>
            <a:r>
              <a:rPr lang="en-US" dirty="0"/>
              <a:t>Goal: Create a system that, when run, can automatically bring physical or virtual machines to some configured state</a:t>
            </a:r>
          </a:p>
          <a:p>
            <a:r>
              <a:rPr lang="en-US" dirty="0"/>
              <a:t>These configurations can then go into version control, code review, </a:t>
            </a:r>
            <a:r>
              <a:rPr lang="en-US" dirty="0" err="1"/>
              <a:t>etc</a:t>
            </a:r>
            <a:endParaRPr lang="en-US" dirty="0"/>
          </a:p>
          <a:p>
            <a:r>
              <a:rPr lang="en-US" dirty="0"/>
              <a:t>Metaphor: “Recipes” for configuring servers, organized into “cookbooks”</a:t>
            </a:r>
          </a:p>
          <a:p>
            <a:r>
              <a:rPr lang="en-US" dirty="0"/>
              <a:t>Engineers define “healthy” states for infrastructure, then system automatically provisions, validates, and (if needed) repairs deployed resources</a:t>
            </a:r>
          </a:p>
          <a:p>
            <a:r>
              <a:rPr lang="en-US" dirty="0"/>
              <a:t>“Oh, this is how they do things at Amazon” - Inspiration for Chef, c 2009 </a:t>
            </a:r>
          </a:p>
          <a:p>
            <a:r>
              <a:rPr lang="en-US" dirty="0"/>
              <a:t>Other tools with similar aims: Puppet (c 2005), Ansible (c 2012)</a:t>
            </a:r>
          </a:p>
        </p:txBody>
      </p:sp>
      <p:grpSp>
        <p:nvGrpSpPr>
          <p:cNvPr id="6" name="Group 5">
            <a:extLst>
              <a:ext uri="{FF2B5EF4-FFF2-40B4-BE49-F238E27FC236}">
                <a16:creationId xmlns:a16="http://schemas.microsoft.com/office/drawing/2014/main" id="{F82BF8D9-CF4C-EC21-C4F8-61E6B985072A}"/>
              </a:ext>
            </a:extLst>
          </p:cNvPr>
          <p:cNvGrpSpPr/>
          <p:nvPr/>
        </p:nvGrpSpPr>
        <p:grpSpPr>
          <a:xfrm>
            <a:off x="8204199" y="2181895"/>
            <a:ext cx="3987801" cy="2494209"/>
            <a:chOff x="7713318" y="1800896"/>
            <a:chExt cx="3987801" cy="2494209"/>
          </a:xfrm>
        </p:grpSpPr>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4" name="Line">
              <a:extLst>
                <a:ext uri="{FF2B5EF4-FFF2-40B4-BE49-F238E27FC236}">
                  <a16:creationId xmlns:a16="http://schemas.microsoft.com/office/drawing/2014/main" id="{F9E5697A-C187-B113-DEE4-E4B30E6FE592}"/>
                </a:ext>
              </a:extLst>
            </p:cNvPr>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838200" y="1500160"/>
            <a:ext cx="11003280" cy="435133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240632" indent="-240632">
              <a:buSzPct val="100000"/>
            </a:pPr>
            <a:r>
              <a:rPr dirty="0"/>
              <a:t>Nagios (c 2002): Agent-based architecture (install agent on each monitored host), extensible plugins for executing “checks” on hosts</a:t>
            </a:r>
          </a:p>
          <a:p>
            <a:pPr marL="240632" indent="-240632">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1664959" y="3119401"/>
            <a:ext cx="8286723" cy="4696654"/>
          </a:xfrm>
          <a:prstGeom prst="rect">
            <a:avLst/>
          </a:prstGeom>
          <a:ln w="12700">
            <a:miter lim="400000"/>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3600" dirty="0"/>
              <a:t>Monitoring can help identify operational issues</a:t>
            </a:r>
          </a:p>
        </p:txBody>
      </p:sp>
      <p:pic>
        <p:nvPicPr>
          <p:cNvPr id="456" name="Image" descr="Image"/>
          <p:cNvPicPr>
            <a:picLocks noChangeAspect="1"/>
          </p:cNvPicPr>
          <p:nvPr/>
        </p:nvPicPr>
        <p:blipFill>
          <a:blip r:embed="rId3"/>
          <a:stretch>
            <a:fillRect/>
          </a:stretch>
        </p:blipFill>
        <p:spPr>
          <a:xfrm>
            <a:off x="321618" y="1767972"/>
            <a:ext cx="5988861" cy="4830894"/>
          </a:xfrm>
          <a:prstGeom prst="rect">
            <a:avLst/>
          </a:prstGeom>
          <a:ln w="12700">
            <a:miter lim="400000"/>
          </a:ln>
        </p:spPr>
      </p:pic>
      <p:pic>
        <p:nvPicPr>
          <p:cNvPr id="457" name="Image" descr="Image"/>
          <p:cNvPicPr>
            <a:picLocks noChangeAspect="1"/>
          </p:cNvPicPr>
          <p:nvPr/>
        </p:nvPicPr>
        <p:blipFill>
          <a:blip r:embed="rId4"/>
          <a:stretch>
            <a:fillRect/>
          </a:stretch>
        </p:blipFill>
        <p:spPr>
          <a:xfrm>
            <a:off x="6774568" y="1573019"/>
            <a:ext cx="5095814" cy="4830894"/>
          </a:xfrm>
          <a:prstGeom prst="rect">
            <a:avLst/>
          </a:prstGeom>
          <a:ln w="12700">
            <a:miter lim="400000"/>
          </a:ln>
        </p:spPr>
      </p:pic>
      <p:sp>
        <p:nvSpPr>
          <p:cNvPr id="458" name="Grafana (AGPL, c 2014)"/>
          <p:cNvSpPr txBox="1"/>
          <p:nvPr/>
        </p:nvSpPr>
        <p:spPr>
          <a:xfrm>
            <a:off x="2465794" y="6630581"/>
            <a:ext cx="1125308"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Grafana (AGPL, c 2014)</a:t>
            </a:r>
          </a:p>
        </p:txBody>
      </p:sp>
      <p:sp>
        <p:nvSpPr>
          <p:cNvPr id="459" name="InfluxDB (MIT license, c 2013)"/>
          <p:cNvSpPr txBox="1"/>
          <p:nvPr/>
        </p:nvSpPr>
        <p:spPr>
          <a:xfrm>
            <a:off x="8162681" y="6630581"/>
            <a:ext cx="1436291"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InfluxDB (MIT license, c 2013)</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3600" dirty="0"/>
              <a:t>Continuous Delivery Tools </a:t>
            </a:r>
            <a:r>
              <a:rPr lang="en-US" sz="3600" dirty="0"/>
              <a:t>Can </a:t>
            </a:r>
            <a:r>
              <a:rPr sz="3600" dirty="0"/>
              <a:t>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a:t>
            </a:r>
            <a:r>
              <a:rPr lang="en-US" dirty="0"/>
              <a:t>"streams-per-second" (SPS)</a:t>
            </a:r>
            <a:endParaRPr dirty="0"/>
          </a:p>
        </p:txBody>
      </p:sp>
      <p:pic>
        <p:nvPicPr>
          <p:cNvPr id="466" name="Image" descr="Image"/>
          <p:cNvPicPr>
            <a:picLocks noChangeAspect="1"/>
          </p:cNvPicPr>
          <p:nvPr/>
        </p:nvPicPr>
        <p:blipFill>
          <a:blip r:embed="rId3"/>
          <a:stretch>
            <a:fillRect/>
          </a:stretch>
        </p:blipFill>
        <p:spPr>
          <a:xfrm>
            <a:off x="2186432" y="2391472"/>
            <a:ext cx="7819136" cy="4165371"/>
          </a:xfrm>
          <a:prstGeom prst="rect">
            <a:avLst/>
          </a:prstGeom>
          <a:ln w="12700">
            <a:miter lim="400000"/>
          </a:ln>
        </p:spPr>
      </p:pic>
      <p:sp>
        <p:nvSpPr>
          <p:cNvPr id="467" name="https://www.youtube.com/watch?v=qyzymLlj9ag"/>
          <p:cNvSpPr txBox="1"/>
          <p:nvPr/>
        </p:nvSpPr>
        <p:spPr>
          <a:xfrm>
            <a:off x="6764742" y="6527682"/>
            <a:ext cx="2840521" cy="2077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sz="1100">
                <a:hlinkClick r:id="rId4"/>
              </a:rPr>
              <a:t>https://www.youtube.com/watch?v=qyzymLlj9ag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prstGeom prst="rect">
            <a:avLst/>
          </a:prstGeom>
        </p:spPr>
        <p:txBody>
          <a:bodyPr>
            <a:normAutofit/>
          </a:bodyPr>
          <a:lstStyle>
            <a:lvl1pPr>
              <a:defRPr sz="7600" spc="-200"/>
            </a:lvl1pPr>
          </a:lstStyle>
          <a:p>
            <a:r>
              <a:rPr sz="3600" dirty="0"/>
              <a:t>Monitoring Services </a:t>
            </a:r>
            <a:r>
              <a:rPr lang="en-US" sz="3600" dirty="0"/>
              <a:t>Can </a:t>
            </a:r>
            <a:r>
              <a:rPr sz="3600" dirty="0"/>
              <a:t>Take Automated Actions</a:t>
            </a:r>
          </a:p>
        </p:txBody>
      </p:sp>
      <p:pic>
        <p:nvPicPr>
          <p:cNvPr id="496" name="Picture 5" descr="Picture 5"/>
          <p:cNvPicPr>
            <a:picLocks noChangeAspect="1"/>
          </p:cNvPicPr>
          <p:nvPr/>
        </p:nvPicPr>
        <p:blipFill>
          <a:blip r:embed="rId3"/>
          <a:stretch>
            <a:fillRect/>
          </a:stretch>
        </p:blipFill>
        <p:spPr>
          <a:xfrm>
            <a:off x="838200" y="1629549"/>
            <a:ext cx="12017375" cy="5752305"/>
          </a:xfrm>
          <a:prstGeom prst="rect">
            <a:avLst/>
          </a:prstGeom>
          <a:ln w="12700">
            <a:miter lim="400000"/>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3600" dirty="0">
                <a:solidFill>
                  <a:srgbClr val="0070C0"/>
                </a:solidFill>
              </a:rPr>
              <a:t>From Monitoring to Observability</a:t>
            </a:r>
          </a:p>
        </p:txBody>
      </p:sp>
      <p:sp>
        <p:nvSpPr>
          <p:cNvPr id="480" name="Understanding what is going on inside of our deployed systems"/>
          <p:cNvSpPr txBox="1">
            <a:spLocks noGrp="1"/>
          </p:cNvSpPr>
          <p:nvPr>
            <p:ph idx="1"/>
          </p:nvPr>
        </p:nvSpPr>
        <p:spPr>
          <a:prstGeom prst="rect">
            <a:avLst/>
          </a:prstGeom>
        </p:spPr>
        <p:txBody>
          <a:bodyPr>
            <a:normAutofit/>
          </a:bodyPr>
          <a:lstStyle/>
          <a:p>
            <a:r>
              <a:rPr sz="2400" dirty="0"/>
              <a:t>Understanding what is going on inside of our deployed systems</a:t>
            </a:r>
            <a:r>
              <a:rPr lang="en-US" sz="2400" dirty="0"/>
              <a:t> by visualizing </a:t>
            </a:r>
            <a:r>
              <a:rPr lang="en-US" sz="2400"/>
              <a:t>internal metrics</a:t>
            </a:r>
            <a:endParaRPr sz="2400" dirty="0"/>
          </a:p>
        </p:txBody>
      </p:sp>
      <p:pic>
        <p:nvPicPr>
          <p:cNvPr id="482" name="Image" descr="Image"/>
          <p:cNvPicPr>
            <a:picLocks noChangeAspect="1"/>
          </p:cNvPicPr>
          <p:nvPr/>
        </p:nvPicPr>
        <p:blipFill>
          <a:blip r:embed="rId3"/>
          <a:stretch>
            <a:fillRect/>
          </a:stretch>
        </p:blipFill>
        <p:spPr>
          <a:xfrm>
            <a:off x="838200" y="2300601"/>
            <a:ext cx="9501271" cy="5238600"/>
          </a:xfrm>
          <a:prstGeom prst="rect">
            <a:avLst/>
          </a:prstGeom>
          <a:ln w="12700">
            <a:miter lim="400000"/>
          </a:ln>
        </p:spPr>
      </p:pic>
      <p:grpSp>
        <p:nvGrpSpPr>
          <p:cNvPr id="485" name="Example dashboard by DataDog:…"/>
          <p:cNvGrpSpPr/>
          <p:nvPr/>
        </p:nvGrpSpPr>
        <p:grpSpPr>
          <a:xfrm>
            <a:off x="717550" y="2300601"/>
            <a:ext cx="4495547" cy="1251310"/>
            <a:chOff x="0" y="0"/>
            <a:chExt cx="5153151" cy="2044700"/>
          </a:xfrm>
        </p:grpSpPr>
        <p:sp>
          <p:nvSpPr>
            <p:cNvPr id="484" name="Example dashboard by DataDog:…"/>
            <p:cNvSpPr txBox="1"/>
            <p:nvPr/>
          </p:nvSpPr>
          <p:spPr>
            <a:xfrm>
              <a:off x="203200" y="735076"/>
              <a:ext cx="4746752" cy="536450"/>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p>
              <a:r>
                <a:rPr sz="900"/>
                <a:t>Example dashboard by DataDog:</a:t>
              </a:r>
            </a:p>
            <a:p>
              <a:r>
                <a:rPr sz="900" u="sng">
                  <a:solidFill>
                    <a:srgbClr val="0000FF"/>
                  </a:solidFill>
                  <a:uFill>
                    <a:solidFill>
                      <a:srgbClr val="0000FF"/>
                    </a:solidFill>
                  </a:uFill>
                  <a:hlinkClick r:id="rId4"/>
                </a:rPr>
                <a:t>https://www.datadoghq.com/blog/gke-dashboards-integration-improvements/</a:t>
              </a:r>
              <a:r>
                <a:rPr sz="900"/>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36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2286000" y="1868129"/>
            <a:ext cx="7620000" cy="4248151"/>
          </a:xfrm>
          <a:prstGeom prst="rect">
            <a:avLst/>
          </a:prstGeom>
          <a:ln w="12700">
            <a:miter lim="400000"/>
          </a:ln>
        </p:spPr>
      </p:pic>
      <p:sp>
        <p:nvSpPr>
          <p:cNvPr id="491" name="Screenshot: https://www.akitasoftware.com/blog-posts/plug-and-play-endpoint-views-for-metrics-errors"/>
          <p:cNvSpPr txBox="1"/>
          <p:nvPr/>
        </p:nvSpPr>
        <p:spPr>
          <a:xfrm>
            <a:off x="1244278" y="6394979"/>
            <a:ext cx="5002973"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Screenshot: </a:t>
            </a:r>
            <a:r>
              <a:rPr sz="900"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7927270" y="-1"/>
            <a:ext cx="4516383" cy="6858001"/>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idx="1"/>
          </p:nvPr>
        </p:nvSpPr>
        <p:spPr>
          <a:xfrm>
            <a:off x="838200" y="1500160"/>
            <a:ext cx="6845968" cy="4351338"/>
          </a:xfrm>
          <a:prstGeom prst="rect">
            <a:avLst/>
          </a:prstGeom>
        </p:spPr>
        <p:txBody>
          <a:bodyPr>
            <a:normAutofit/>
          </a:bodyPr>
          <a:lstStyle/>
          <a:p>
            <a:r>
              <a:rPr sz="27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Two extremes: Continuous Delivery vs.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normAutofit/>
          </a:bodyPr>
          <a:lstStyle/>
          <a:p>
            <a:r>
              <a:rPr lang="en-US" dirty="0"/>
              <a:t>Test driven development</a:t>
            </a:r>
          </a:p>
          <a:p>
            <a:pPr lvl="1"/>
            <a:r>
              <a:rPr lang="en-US" dirty="0"/>
              <a:t>Write and maintain tests per-feature (manual! hard!)</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relies on a variety of quality-assurance processes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chemeClr val="tx1"/>
                </a:solidFill>
                <a:effectLst/>
                <a:latin typeface="+mn-lt"/>
                <a:ea typeface="+mn-ea"/>
                <a:cs typeface="+mn-cs"/>
              </a:rPr>
              <a:t>continuous integration</a:t>
            </a:r>
          </a:p>
          <a:p>
            <a:pPr lvl="1"/>
            <a:r>
              <a:rPr lang="en-US" b="0" i="0" u="none" strike="noStrike" kern="1200" dirty="0">
                <a:solidFill>
                  <a:schemeClr val="tx1"/>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E3E0F-1EDF-65F1-5725-02DBF9BB80D1}"/>
            </a:ext>
          </a:extLst>
        </p:cNvPr>
        <p:cNvGrpSpPr/>
        <p:nvPr/>
      </p:nvGrpSpPr>
      <p:grpSpPr>
        <a:xfrm>
          <a:off x="0" y="0"/>
          <a:ext cx="0" cy="0"/>
          <a:chOff x="0" y="0"/>
          <a:chExt cx="0" cy="0"/>
        </a:xfrm>
      </p:grpSpPr>
      <p:sp>
        <p:nvSpPr>
          <p:cNvPr id="170" name="Continuous Integration in Practice">
            <a:extLst>
              <a:ext uri="{FF2B5EF4-FFF2-40B4-BE49-F238E27FC236}">
                <a16:creationId xmlns:a16="http://schemas.microsoft.com/office/drawing/2014/main" id="{8E6673E1-9738-2C30-1FD8-F877EAA7650F}"/>
              </a:ext>
            </a:extLst>
          </p:cNvPr>
          <p:cNvSpPr txBox="1">
            <a:spLocks noGrp="1"/>
          </p:cNvSpPr>
          <p:nvPr>
            <p:ph type="title"/>
          </p:nvPr>
        </p:nvSpPr>
        <p:spPr>
          <a:xfrm>
            <a:off x="838200" y="0"/>
            <a:ext cx="10515600" cy="1325563"/>
          </a:xfrm>
          <a:prstGeom prst="rect">
            <a:avLst/>
          </a:prstGeom>
        </p:spPr>
        <p:txBody>
          <a:bodyPr/>
          <a:lstStyle/>
          <a:p>
            <a:r>
              <a:rPr lang="en-US" dirty="0"/>
              <a:t>CI at scale: Google Test Automation Platform (TAP (2020))</a:t>
            </a:r>
          </a:p>
        </p:txBody>
      </p:sp>
      <p:sp>
        <p:nvSpPr>
          <p:cNvPr id="171" name="Large scale example: Google TAP">
            <a:extLst>
              <a:ext uri="{FF2B5EF4-FFF2-40B4-BE49-F238E27FC236}">
                <a16:creationId xmlns:a16="http://schemas.microsoft.com/office/drawing/2014/main" id="{52A27D30-61BC-C57E-E0D5-2E6ECB3C2B67}"/>
              </a:ext>
            </a:extLst>
          </p:cNvPr>
          <p:cNvSpPr txBox="1">
            <a:spLocks noGrp="1"/>
          </p:cNvSpPr>
          <p:nvPr>
            <p:ph idx="1"/>
          </p:nvPr>
        </p:nvSpPr>
        <p:spPr>
          <a:xfrm>
            <a:off x="838200" y="1481905"/>
            <a:ext cx="7887346" cy="4351338"/>
          </a:xfrm>
          <a:prstGeom prst="rect">
            <a:avLst/>
          </a:prstGeom>
        </p:spPr>
        <p:txBody>
          <a:bodyPr>
            <a:normAutofit fontScale="92500"/>
          </a:bodyPr>
          <a:lstStyle/>
          <a:p>
            <a:r>
              <a:rPr lang="en-US" sz="2600" dirty="0"/>
              <a:t>Massive continuous build of entire Google codebase</a:t>
            </a:r>
          </a:p>
          <a:p>
            <a:pPr lvl="1"/>
            <a:r>
              <a:rPr lang="en-US" sz="2200" dirty="0"/>
              <a:t>in a dedicated data center</a:t>
            </a:r>
          </a:p>
          <a:p>
            <a:pPr lvl="1"/>
            <a:r>
              <a:rPr lang="en-US" sz="2400" dirty="0"/>
              <a:t>50,000 unique changes per-day, 4 billion test cases per-day</a:t>
            </a:r>
          </a:p>
          <a:p>
            <a:r>
              <a:rPr lang="en-US" dirty="0"/>
              <a:t>Engineers submit unit tests along with their changes</a:t>
            </a:r>
          </a:p>
          <a:p>
            <a:pPr lvl="1"/>
            <a:r>
              <a:rPr lang="en-US" dirty="0"/>
              <a:t>Block merge if they fail</a:t>
            </a:r>
          </a:p>
          <a:p>
            <a:r>
              <a:rPr lang="en-US" dirty="0"/>
              <a:t>If they pass, change is put in the codebase.</a:t>
            </a:r>
          </a:p>
          <a:p>
            <a:pPr lvl="1"/>
            <a:r>
              <a:rPr lang="en-US" dirty="0"/>
              <a:t>visible to entire company!</a:t>
            </a:r>
          </a:p>
          <a:p>
            <a:pPr lvl="1"/>
            <a:r>
              <a:rPr lang="en-US" dirty="0"/>
              <a:t>average wait time to this point: 11 minutes</a:t>
            </a:r>
          </a:p>
          <a:p>
            <a:r>
              <a:rPr lang="en-US" dirty="0"/>
              <a:t>Then (asynchronously) </a:t>
            </a:r>
            <a:r>
              <a:rPr sz="2600" dirty="0"/>
              <a:t>run all affected</a:t>
            </a:r>
            <a:r>
              <a:rPr lang="en-US" sz="2600" dirty="0"/>
              <a:t> integration</a:t>
            </a:r>
            <a:r>
              <a:rPr sz="2600" dirty="0"/>
              <a:t> tests</a:t>
            </a:r>
            <a:endParaRPr lang="en-US" sz="2600" dirty="0"/>
          </a:p>
          <a:p>
            <a:pPr lvl="1"/>
            <a:r>
              <a:rPr lang="en-US" sz="2200" dirty="0"/>
              <a:t>If any fail, change is sent back to a human on the submitter's team (the </a:t>
            </a:r>
            <a:r>
              <a:rPr sz="2200" dirty="0"/>
              <a:t>“build cop”</a:t>
            </a:r>
            <a:r>
              <a:rPr lang="en-US" sz="2200" dirty="0"/>
              <a:t>) who must act</a:t>
            </a:r>
            <a:r>
              <a:rPr sz="2200" dirty="0"/>
              <a:t> immediately to roll-back or fix</a:t>
            </a:r>
            <a:r>
              <a:rPr lang="en-US" sz="2600" dirty="0"/>
              <a:t>.</a:t>
            </a:r>
            <a:endParaRPr sz="2200" dirty="0"/>
          </a:p>
        </p:txBody>
      </p:sp>
      <p:sp>
        <p:nvSpPr>
          <p:cNvPr id="172" name="“Software Engineering at Google: Lessons Learned from Programming Over Time,” Wright, Winters and Manshreck, 2020 (O’Reilly)">
            <a:extLst>
              <a:ext uri="{FF2B5EF4-FFF2-40B4-BE49-F238E27FC236}">
                <a16:creationId xmlns:a16="http://schemas.microsoft.com/office/drawing/2014/main" id="{BFA74E2A-D80F-BCB1-51F8-5F6C8BF68172}"/>
              </a:ext>
            </a:extLst>
          </p:cNvPr>
          <p:cNvSpPr txBox="1"/>
          <p:nvPr/>
        </p:nvSpPr>
        <p:spPr>
          <a:xfrm>
            <a:off x="5568497" y="5989585"/>
            <a:ext cx="5572746" cy="777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anchor="ctr">
            <a:spAutoFit/>
          </a:bodyPr>
          <a:lstStyle>
            <a:lvl1pPr algn="ctr" defTabSz="2438337">
              <a:defRPr sz="2200">
                <a:solidFill>
                  <a:srgbClr val="5E5E5E"/>
                </a:solidFill>
                <a:latin typeface="Helvetica Neue"/>
                <a:ea typeface="Helvetica Neue"/>
                <a:cs typeface="Helvetica Neue"/>
                <a:sym typeface="Helvetica Neue"/>
              </a:defRPr>
            </a:lvl1pPr>
          </a:lstStyle>
          <a:p>
            <a:pPr algn="l"/>
            <a:r>
              <a:rPr sz="1600" dirty="0">
                <a:latin typeface="+mn-lt"/>
              </a:rPr>
              <a:t>“Software Engineering at Google: Lessons Learned from Programming Over Time,” Wright, Winters and </a:t>
            </a:r>
            <a:r>
              <a:rPr sz="1600" dirty="0" err="1">
                <a:latin typeface="+mn-lt"/>
              </a:rPr>
              <a:t>Manshreck</a:t>
            </a:r>
            <a:r>
              <a:rPr sz="1600" dirty="0">
                <a:latin typeface="+mn-lt"/>
              </a:rPr>
              <a:t>, 2020 (O’Reilly)</a:t>
            </a:r>
            <a:r>
              <a:rPr lang="en-US" sz="1600" dirty="0">
                <a:latin typeface="+mn-lt"/>
              </a:rPr>
              <a:t>, pp. 494-497</a:t>
            </a:r>
            <a:endParaRPr sz="1600" dirty="0">
              <a:latin typeface="+mn-lt"/>
            </a:endParaRPr>
          </a:p>
        </p:txBody>
      </p:sp>
    </p:spTree>
    <p:extLst>
      <p:ext uri="{BB962C8B-B14F-4D97-AF65-F5344CB8AC3E}">
        <p14:creationId xmlns:p14="http://schemas.microsoft.com/office/powerpoint/2010/main" val="2512062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de-prioritize unit tests</a:t>
            </a:r>
          </a:p>
          <a:p>
            <a:r>
              <a:rPr lang="en-US" dirty="0"/>
              <a:t>Emphasis on getting features to users quickly</a:t>
            </a:r>
          </a:p>
          <a:p>
            <a:r>
              <a:rPr lang="en-US" dirty="0"/>
              <a:t>Strategy: push many small changes to fractions of the user base.  ("split deployments")</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51</a:t>
            </a:fld>
            <a:endParaRPr lang="en-US"/>
          </a:p>
        </p:txBody>
      </p:sp>
    </p:spTree>
    <p:extLst>
      <p:ext uri="{BB962C8B-B14F-4D97-AF65-F5344CB8AC3E}">
        <p14:creationId xmlns:p14="http://schemas.microsoft.com/office/powerpoint/2010/main" val="38630119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5960387" y="3283579"/>
            <a:ext cx="4087846" cy="267893"/>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2" name="~1 week of development"/>
          <p:cNvSpPr txBox="1"/>
          <p:nvPr/>
        </p:nvSpPr>
        <p:spPr>
          <a:xfrm>
            <a:off x="5999618" y="3258347"/>
            <a:ext cx="4009384"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200">
                <a:solidFill>
                  <a:srgbClr val="FFFFFF"/>
                </a:solidFill>
                <a:latin typeface="Helvetica Light"/>
                <a:ea typeface="Helvetica Light"/>
                <a:cs typeface="Helvetica Light"/>
                <a:sym typeface="Helvetica Light"/>
              </a:defRPr>
            </a:lvl1pPr>
          </a:lstStyle>
          <a:p>
            <a:r>
              <a:rPr sz="1600" dirty="0"/>
              <a:t>~1 week of development</a:t>
            </a:r>
          </a:p>
        </p:txBody>
      </p:sp>
      <p:sp>
        <p:nvSpPr>
          <p:cNvPr id="363" name="3x Daily"/>
          <p:cNvSpPr txBox="1"/>
          <p:nvPr/>
        </p:nvSpPr>
        <p:spPr>
          <a:xfrm>
            <a:off x="8157475" y="6348798"/>
            <a:ext cx="461664"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3x Daily</a:t>
            </a:r>
          </a:p>
        </p:txBody>
      </p:sp>
      <p:sp>
        <p:nvSpPr>
          <p:cNvPr id="364" name="Line"/>
          <p:cNvSpPr/>
          <p:nvPr/>
        </p:nvSpPr>
        <p:spPr>
          <a:xfrm flipH="1">
            <a:off x="7483429"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5" name="Line"/>
          <p:cNvSpPr/>
          <p:nvPr/>
        </p:nvSpPr>
        <p:spPr>
          <a:xfrm>
            <a:off x="8244347"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6" name="Line"/>
          <p:cNvSpPr/>
          <p:nvPr/>
        </p:nvSpPr>
        <p:spPr>
          <a:xfrm>
            <a:off x="8989178" y="4598789"/>
            <a:ext cx="1"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7" name="Line"/>
          <p:cNvSpPr/>
          <p:nvPr/>
        </p:nvSpPr>
        <p:spPr>
          <a:xfrm>
            <a:off x="9734008" y="4598789"/>
            <a:ext cx="2" cy="1289915"/>
          </a:xfrm>
          <a:prstGeom prst="line">
            <a:avLst/>
          </a:prstGeom>
          <a:ln w="50800">
            <a:solidFill>
              <a:srgbClr val="008400"/>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68" name="Rounded Rectangle"/>
          <p:cNvSpPr/>
          <p:nvPr/>
        </p:nvSpPr>
        <p:spPr>
          <a:xfrm>
            <a:off x="5933599" y="4328352"/>
            <a:ext cx="1250856" cy="267893"/>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69" name="Stabilize"/>
          <p:cNvSpPr txBox="1"/>
          <p:nvPr/>
        </p:nvSpPr>
        <p:spPr>
          <a:xfrm>
            <a:off x="5972830" y="4322356"/>
            <a:ext cx="1172393" cy="27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Stabilize</a:t>
            </a:r>
          </a:p>
        </p:txBody>
      </p:sp>
      <p:sp>
        <p:nvSpPr>
          <p:cNvPr id="370" name="Line"/>
          <p:cNvSpPr/>
          <p:nvPr/>
        </p:nvSpPr>
        <p:spPr>
          <a:xfrm>
            <a:off x="5813577" y="3687961"/>
            <a:ext cx="2" cy="954851"/>
          </a:xfrm>
          <a:prstGeom prst="line">
            <a:avLst/>
          </a:prstGeom>
          <a:ln w="50800">
            <a:solidFill>
              <a:srgbClr val="A92633"/>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71" name="Line"/>
          <p:cNvSpPr/>
          <p:nvPr/>
        </p:nvSpPr>
        <p:spPr>
          <a:xfrm>
            <a:off x="5786493" y="4688411"/>
            <a:ext cx="4928273"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72" name="release branch"/>
          <p:cNvSpPr txBox="1"/>
          <p:nvPr/>
        </p:nvSpPr>
        <p:spPr>
          <a:xfrm>
            <a:off x="6471768" y="5070259"/>
            <a:ext cx="809515"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release branch</a:t>
            </a:r>
          </a:p>
        </p:txBody>
      </p:sp>
      <p:sp>
        <p:nvSpPr>
          <p:cNvPr id="373" name="Weekly"/>
          <p:cNvSpPr txBox="1"/>
          <p:nvPr/>
        </p:nvSpPr>
        <p:spPr>
          <a:xfrm>
            <a:off x="5370508" y="4674481"/>
            <a:ext cx="428001" cy="210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a:latin typeface="Helvetica Light"/>
                <a:ea typeface="Helvetica Light"/>
                <a:cs typeface="Helvetica Light"/>
                <a:sym typeface="Helvetica Light"/>
              </a:defRPr>
            </a:lvl1pPr>
          </a:lstStyle>
          <a:p>
            <a:r>
              <a:rPr sz="900"/>
              <a:t>Weekly</a:t>
            </a:r>
          </a:p>
        </p:txBody>
      </p:sp>
      <p:sp>
        <p:nvSpPr>
          <p:cNvPr id="374" name="3 days"/>
          <p:cNvSpPr txBox="1"/>
          <p:nvPr/>
        </p:nvSpPr>
        <p:spPr>
          <a:xfrm>
            <a:off x="5997647" y="3937709"/>
            <a:ext cx="790407"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3 days</a:t>
            </a:r>
          </a:p>
        </p:txBody>
      </p:sp>
      <p:sp>
        <p:nvSpPr>
          <p:cNvPr id="375" name="All changes from week…"/>
          <p:cNvSpPr txBox="1"/>
          <p:nvPr/>
        </p:nvSpPr>
        <p:spPr>
          <a:xfrm>
            <a:off x="3943808" y="4953038"/>
            <a:ext cx="1916613" cy="5030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p>
            <a:pPr algn="ctr" defTabSz="410765">
              <a:defRPr sz="2800" i="1"/>
            </a:pPr>
            <a:r>
              <a:rPr sz="1400"/>
              <a:t>All changes from week</a:t>
            </a:r>
          </a:p>
          <a:p>
            <a:pPr algn="ctr" defTabSz="410765">
              <a:defRPr sz="2800" i="1"/>
            </a:pPr>
            <a:r>
              <a:rPr sz="1400"/>
              <a:t>that are ready for release</a:t>
            </a:r>
          </a:p>
        </p:txBody>
      </p:sp>
      <p:sp>
        <p:nvSpPr>
          <p:cNvPr id="376" name="Rounded Rectangle"/>
          <p:cNvSpPr/>
          <p:nvPr/>
        </p:nvSpPr>
        <p:spPr>
          <a:xfrm>
            <a:off x="7252750" y="4328351"/>
            <a:ext cx="3105162" cy="267893"/>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77" name="Release Branch"/>
          <p:cNvSpPr/>
          <p:nvPr/>
        </p:nvSpPr>
        <p:spPr>
          <a:xfrm>
            <a:off x="7124155" y="4201528"/>
            <a:ext cx="3026700" cy="28757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a:solidFill>
                  <a:srgbClr val="FFFFFF"/>
                </a:solidFill>
                <a:latin typeface="Helvetica Light"/>
                <a:ea typeface="Helvetica Light"/>
                <a:cs typeface="Helvetica Light"/>
                <a:sym typeface="Helvetica Light"/>
              </a:defRPr>
            </a:lvl1pPr>
          </a:lstStyle>
          <a:p>
            <a:r>
              <a:rPr sz="1400"/>
              <a:t>Release Branch</a:t>
            </a:r>
          </a:p>
        </p:txBody>
      </p:sp>
      <p:sp>
        <p:nvSpPr>
          <p:cNvPr id="378" name="4 days"/>
          <p:cNvSpPr txBox="1"/>
          <p:nvPr/>
        </p:nvSpPr>
        <p:spPr>
          <a:xfrm>
            <a:off x="7291065" y="3953090"/>
            <a:ext cx="790407" cy="379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000">
                <a:latin typeface="Helvetica Light"/>
                <a:ea typeface="Helvetica Light"/>
                <a:cs typeface="Helvetica Light"/>
                <a:sym typeface="Helvetica Light"/>
              </a:defRPr>
            </a:lvl1pPr>
          </a:lstStyle>
          <a:p>
            <a:r>
              <a:rPr sz="2000"/>
              <a:t>4 days</a:t>
            </a:r>
          </a:p>
        </p:txBody>
      </p:sp>
      <p:sp>
        <p:nvSpPr>
          <p:cNvPr id="379" name="All changes that survived stabilizing"/>
          <p:cNvSpPr txBox="1"/>
          <p:nvPr/>
        </p:nvSpPr>
        <p:spPr>
          <a:xfrm>
            <a:off x="8248043" y="3999257"/>
            <a:ext cx="2672654" cy="287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2800" i="1"/>
            </a:lvl1pPr>
          </a:lstStyle>
          <a:p>
            <a:r>
              <a:rPr sz="1400"/>
              <a:t>All changes that survived stabilizing</a:t>
            </a:r>
          </a:p>
        </p:txBody>
      </p:sp>
      <p:sp>
        <p:nvSpPr>
          <p:cNvPr id="380" name="Rounded Rectangle"/>
          <p:cNvSpPr/>
          <p:nvPr/>
        </p:nvSpPr>
        <p:spPr>
          <a:xfrm>
            <a:off x="1754504" y="2137708"/>
            <a:ext cx="4087846" cy="267892"/>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1" name="Developers working in their own branch"/>
          <p:cNvSpPr txBox="1"/>
          <p:nvPr/>
        </p:nvSpPr>
        <p:spPr>
          <a:xfrm>
            <a:off x="1793735" y="2131712"/>
            <a:ext cx="4009384" cy="2798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700">
                <a:solidFill>
                  <a:srgbClr val="FFFFFF"/>
                </a:solidFill>
                <a:latin typeface="Helvetica Light"/>
                <a:ea typeface="Helvetica Light"/>
                <a:cs typeface="Helvetica Light"/>
                <a:sym typeface="Helvetica Light"/>
              </a:defRPr>
            </a:lvl1pPr>
          </a:lstStyle>
          <a:p>
            <a:r>
              <a:rPr sz="1350"/>
              <a:t>Developers working in their own branch</a:t>
            </a:r>
          </a:p>
        </p:txBody>
      </p:sp>
      <p:sp>
        <p:nvSpPr>
          <p:cNvPr id="382" name="Your change doesn’t go out unless you’re there that day at that time to support it!"/>
          <p:cNvSpPr txBox="1"/>
          <p:nvPr/>
        </p:nvSpPr>
        <p:spPr>
          <a:xfrm>
            <a:off x="4543038" y="6174110"/>
            <a:ext cx="2752355" cy="7184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i="1"/>
            </a:lvl1pPr>
          </a:lstStyle>
          <a:p>
            <a:r>
              <a:rPr sz="1400"/>
              <a:t>Your change doesn’t go out unless you’re there that day at that time to support it!</a:t>
            </a:r>
          </a:p>
        </p:txBody>
      </p:sp>
      <p:sp>
        <p:nvSpPr>
          <p:cNvPr id="383" name="Rounded Rectangle"/>
          <p:cNvSpPr/>
          <p:nvPr/>
        </p:nvSpPr>
        <p:spPr>
          <a:xfrm>
            <a:off x="1754503" y="3283579"/>
            <a:ext cx="4087847" cy="267893"/>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25400" tIns="25400" rIns="25400" bIns="25400" anchor="ctr"/>
          <a:lstStyle/>
          <a:p>
            <a:pPr algn="ctr" defTabSz="410765">
              <a:defRPr sz="2200">
                <a:solidFill>
                  <a:srgbClr val="FFFFFF"/>
                </a:solidFill>
                <a:latin typeface="Helvetica Light"/>
                <a:ea typeface="Helvetica Light"/>
                <a:cs typeface="Helvetica Light"/>
                <a:sym typeface="Helvetica Light"/>
              </a:defRPr>
            </a:pPr>
            <a:endParaRPr sz="1100"/>
          </a:p>
        </p:txBody>
      </p:sp>
      <p:sp>
        <p:nvSpPr>
          <p:cNvPr id="384" name="~1 week of development"/>
          <p:cNvSpPr txBox="1"/>
          <p:nvPr/>
        </p:nvSpPr>
        <p:spPr>
          <a:xfrm>
            <a:off x="1793735" y="3266042"/>
            <a:ext cx="4009384" cy="302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3000">
                <a:solidFill>
                  <a:srgbClr val="FFFFFF"/>
                </a:solidFill>
                <a:latin typeface="Helvetica Light"/>
                <a:ea typeface="Helvetica Light"/>
                <a:cs typeface="Helvetica Light"/>
                <a:sym typeface="Helvetica Light"/>
              </a:defRPr>
            </a:lvl1pPr>
          </a:lstStyle>
          <a:p>
            <a:r>
              <a:rPr sz="1500" dirty="0"/>
              <a:t>~1 week of development</a:t>
            </a:r>
          </a:p>
        </p:txBody>
      </p:sp>
      <p:sp>
        <p:nvSpPr>
          <p:cNvPr id="385" name="master branch"/>
          <p:cNvSpPr txBox="1"/>
          <p:nvPr/>
        </p:nvSpPr>
        <p:spPr>
          <a:xfrm>
            <a:off x="1913401" y="3865780"/>
            <a:ext cx="1905201" cy="4260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600">
                <a:latin typeface="Helvetica Light"/>
                <a:ea typeface="Helvetica Light"/>
                <a:cs typeface="Helvetica Light"/>
                <a:sym typeface="Helvetica Light"/>
              </a:defRPr>
            </a:lvl1pPr>
          </a:lstStyle>
          <a:p>
            <a:r>
              <a:rPr sz="2300"/>
              <a:t>master branch</a:t>
            </a:r>
          </a:p>
        </p:txBody>
      </p:sp>
      <p:sp>
        <p:nvSpPr>
          <p:cNvPr id="386" name="Line"/>
          <p:cNvSpPr/>
          <p:nvPr/>
        </p:nvSpPr>
        <p:spPr>
          <a:xfrm>
            <a:off x="1830837" y="3680951"/>
            <a:ext cx="8719738"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87" name="Line"/>
          <p:cNvSpPr/>
          <p:nvPr/>
        </p:nvSpPr>
        <p:spPr>
          <a:xfrm flipH="1">
            <a:off x="1780411" y="2414358"/>
            <a:ext cx="4033169" cy="821711"/>
          </a:xfrm>
          <a:prstGeom prst="line">
            <a:avLst/>
          </a:prstGeom>
          <a:ln w="50800">
            <a:solidFill>
              <a:srgbClr val="3284CC"/>
            </a:solidFill>
            <a:custDash>
              <a:ds d="200000" sp="200000"/>
            </a:custDash>
            <a:miter lim="400000"/>
            <a:tailEnd type="triangle"/>
          </a:ln>
        </p:spPr>
        <p:txBody>
          <a:bodyPr lIns="22859" tIns="22859" rIns="22859" bIns="22859"/>
          <a:lstStyle/>
          <a:p>
            <a:pPr algn="ctr" defTabSz="1219169">
              <a:defRPr sz="2400">
                <a:solidFill>
                  <a:srgbClr val="5E5E5E"/>
                </a:solidFill>
              </a:defRPr>
            </a:pPr>
            <a:endParaRPr sz="1200"/>
          </a:p>
        </p:txBody>
      </p:sp>
      <p:sp>
        <p:nvSpPr>
          <p:cNvPr id="388" name="When feature is ready, push as 1 change to master branch"/>
          <p:cNvSpPr txBox="1"/>
          <p:nvPr/>
        </p:nvSpPr>
        <p:spPr>
          <a:xfrm>
            <a:off x="6033843" y="2887502"/>
            <a:ext cx="5207322" cy="318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3200">
                <a:latin typeface="Helvetica Light"/>
                <a:ea typeface="Helvetica Light"/>
                <a:cs typeface="Helvetica Light"/>
                <a:sym typeface="Helvetica Light"/>
              </a:defRPr>
            </a:lvl1pPr>
          </a:lstStyle>
          <a:p>
            <a:r>
              <a:rPr sz="1600"/>
              <a:t>When feature is ready, push as 1 change to master branch</a:t>
            </a:r>
          </a:p>
        </p:txBody>
      </p:sp>
      <p:sp>
        <p:nvSpPr>
          <p:cNvPr id="389" name="production"/>
          <p:cNvSpPr txBox="1"/>
          <p:nvPr/>
        </p:nvSpPr>
        <p:spPr>
          <a:xfrm>
            <a:off x="1891967" y="6222602"/>
            <a:ext cx="1452833" cy="433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821529">
              <a:defRPr sz="4700">
                <a:latin typeface="Helvetica Light"/>
                <a:ea typeface="Helvetica Light"/>
                <a:cs typeface="Helvetica Light"/>
                <a:sym typeface="Helvetica Light"/>
              </a:defRPr>
            </a:lvl1pPr>
          </a:lstStyle>
          <a:p>
            <a:r>
              <a:rPr sz="2350"/>
              <a:t>production</a:t>
            </a:r>
          </a:p>
        </p:txBody>
      </p:sp>
      <p:sp>
        <p:nvSpPr>
          <p:cNvPr id="390" name="Line"/>
          <p:cNvSpPr/>
          <p:nvPr/>
        </p:nvSpPr>
        <p:spPr>
          <a:xfrm>
            <a:off x="1668390" y="5938242"/>
            <a:ext cx="9144004" cy="1"/>
          </a:xfrm>
          <a:prstGeom prst="line">
            <a:avLst/>
          </a:prstGeom>
          <a:ln w="25400">
            <a:solidFill>
              <a:srgbClr val="000000"/>
            </a:solidFill>
            <a:miter lim="400000"/>
          </a:ln>
        </p:spPr>
        <p:txBody>
          <a:bodyPr lIns="22859" tIns="22859" rIns="22859" bIns="22859"/>
          <a:lstStyle/>
          <a:p>
            <a:pPr algn="ctr" defTabSz="1219169">
              <a:defRPr sz="2400">
                <a:solidFill>
                  <a:srgbClr val="5E5E5E"/>
                </a:solidFill>
              </a:defRPr>
            </a:pPr>
            <a:endParaRPr sz="1200"/>
          </a:p>
        </p:txBody>
      </p:sp>
      <p:sp>
        <p:nvSpPr>
          <p:cNvPr id="391" name="“When in doubt back out”"/>
          <p:cNvSpPr txBox="1"/>
          <p:nvPr/>
        </p:nvSpPr>
        <p:spPr>
          <a:xfrm>
            <a:off x="8779253" y="6389554"/>
            <a:ext cx="2752355" cy="287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821529">
              <a:defRPr sz="2800" i="1"/>
            </a:lvl1pPr>
          </a:lstStyle>
          <a:p>
            <a:r>
              <a:rPr sz="1400"/>
              <a:t>“When in doubt back out”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idx="1"/>
          </p:nvPr>
        </p:nvSpPr>
        <p:spPr>
          <a:prstGeom prst="rect">
            <a:avLst/>
          </a:prstGeom>
        </p:spPr>
        <p:txBody>
          <a:bodyPr>
            <a:normAutofit fontScale="92500" lnSpcReduction="20000"/>
          </a:bodyPr>
          <a:lstStyle/>
          <a:p>
            <a:pPr marL="342900" indent="-342900"/>
            <a:r>
              <a:rPr lang="en-US" dirty="0"/>
              <a:t>dev branches got merged into master, </a:t>
            </a:r>
          </a:p>
          <a:p>
            <a:pPr marL="342900" indent="-342900"/>
            <a:r>
              <a:rPr lang="en-US" dirty="0"/>
              <a:t>then once a week all changes from the past week were pulled into a release branch (often 10,000 changes per week)</a:t>
            </a:r>
          </a:p>
          <a:p>
            <a:pPr marL="342900" indent="-342900"/>
            <a:r>
              <a:rPr lang="en-US" dirty="0"/>
              <a:t>For 3 days they “stabilized” the release branch – find changes that are causing very bad behavior and back them out. (manual process!!)</a:t>
            </a:r>
          </a:p>
          <a:p>
            <a:pPr marL="342900" indent="-342900"/>
            <a:r>
              <a:rPr lang="en-US" dirty="0"/>
              <a:t>Then for the last 4 days of the week, every change that survived that stabilization got </a:t>
            </a:r>
            <a:r>
              <a:rPr lang="en-US" i="1" dirty="0"/>
              <a:t>individually pushed </a:t>
            </a:r>
            <a:r>
              <a:rPr lang="en-US" dirty="0"/>
              <a:t>to production batched so that this happens 3x/day.</a:t>
            </a:r>
          </a:p>
          <a:p>
            <a:pPr marL="342900" indent="-342900"/>
            <a:r>
              <a:rPr lang="en-US" dirty="0"/>
              <a:t>Important to do small deploys so that you could isolate bad changes.</a:t>
            </a:r>
          </a:p>
          <a:p>
            <a:pPr marL="342900" indent="-342900"/>
            <a:endParaRPr dirty="0"/>
          </a:p>
        </p:txBody>
      </p:sp>
    </p:spTree>
    <p:extLst>
      <p:ext uri="{BB962C8B-B14F-4D97-AF65-F5344CB8AC3E}">
        <p14:creationId xmlns:p14="http://schemas.microsoft.com/office/powerpoint/2010/main" val="1377391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4294967295"/>
          </p:nvPr>
        </p:nvSpPr>
        <p:spPr>
          <a:xfrm>
            <a:off x="950889" y="5305810"/>
            <a:ext cx="7886700" cy="1181712"/>
          </a:xfrm>
          <a:prstGeom prst="rect">
            <a:avLst/>
          </a:prstGeom>
        </p:spPr>
        <p:txBody>
          <a:bodyPr/>
          <a:lstStyle/>
          <a:p>
            <a:r>
              <a:rPr dirty="0"/>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5189838" y="1630834"/>
            <a:ext cx="6864173" cy="30136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1219169">
              <a:defRPr sz="5500">
                <a:latin typeface="Helvetica Neue"/>
                <a:ea typeface="Helvetica Neue"/>
                <a:cs typeface="Helvetica Neue"/>
                <a:sym typeface="Helvetica Neue"/>
              </a:defRPr>
            </a:pPr>
            <a:r>
              <a:rPr sz="2750" dirty="0"/>
              <a:t>“Our main goal was to make sure that the new system made people’s experience better — or at least, didn’t make it worse. </a:t>
            </a:r>
            <a:br>
              <a:rPr sz="2750" dirty="0"/>
            </a:br>
            <a:r>
              <a:rPr sz="2750" dirty="0"/>
              <a:t>After a year of planning and development, over the course of three days </a:t>
            </a:r>
            <a:r>
              <a:rPr sz="2750" b="1" dirty="0"/>
              <a:t>we enabled</a:t>
            </a:r>
            <a:r>
              <a:rPr sz="2750" dirty="0"/>
              <a:t> </a:t>
            </a:r>
            <a:r>
              <a:rPr sz="2750" b="1" dirty="0"/>
              <a:t>100% of our production web servers to run code deployed directly from master</a:t>
            </a:r>
            <a:r>
              <a:rPr sz="2750" dirty="0"/>
              <a:t>”</a:t>
            </a:r>
          </a:p>
        </p:txBody>
      </p:sp>
      <p:pic>
        <p:nvPicPr>
          <p:cNvPr id="398" name="Image" descr="Image"/>
          <p:cNvPicPr>
            <a:picLocks noChangeAspect="1"/>
          </p:cNvPicPr>
          <p:nvPr/>
        </p:nvPicPr>
        <p:blipFill>
          <a:blip r:embed="rId3"/>
          <a:stretch>
            <a:fillRect/>
          </a:stretch>
        </p:blipFill>
        <p:spPr>
          <a:xfrm>
            <a:off x="137989" y="1647388"/>
            <a:ext cx="4756250" cy="3563224"/>
          </a:xfrm>
          <a:prstGeom prst="rect">
            <a:avLst/>
          </a:prstGeom>
          <a:ln w="12700">
            <a:miter lim="400000"/>
          </a:ln>
        </p:spPr>
      </p:pic>
      <p:sp>
        <p:nvSpPr>
          <p:cNvPr id="399" name="“Rapid release at massive scale” https://engineering.fb.com/2017/08/31/web/rapid-release-at-massive-scale/"/>
          <p:cNvSpPr txBox="1"/>
          <p:nvPr/>
        </p:nvSpPr>
        <p:spPr>
          <a:xfrm>
            <a:off x="1848865" y="6462798"/>
            <a:ext cx="8059900" cy="2513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ctr" defTabSz="1219169">
              <a:defRPr sz="2600">
                <a:solidFill>
                  <a:srgbClr val="5E5E5E"/>
                </a:solidFill>
                <a:latin typeface="Helvetica Neue"/>
                <a:ea typeface="Helvetica Neue"/>
                <a:cs typeface="Helvetica Neue"/>
                <a:sym typeface="Helvetica Neue"/>
              </a:defRPr>
            </a:pPr>
            <a:r>
              <a:rPr sz="1300"/>
              <a:t>“Rapid release at massive scale” </a:t>
            </a:r>
            <a:r>
              <a:rPr sz="1300" u="sng">
                <a:solidFill>
                  <a:srgbClr val="0000FF"/>
                </a:solidFill>
                <a:uFill>
                  <a:solidFill>
                    <a:srgbClr val="0000FF"/>
                  </a:solidFill>
                </a:uFill>
                <a:hlinkClick r:id="rId4"/>
              </a:rPr>
              <a:t>https://engineering.fb.com/2017/08/31/web/rapid-release-at-massive-scale/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lang="en-US" dirty="0"/>
              <a:t>Post-2016: truly continuous releases from master branch</a:t>
            </a:r>
            <a:endParaRPr dirty="0"/>
          </a:p>
        </p:txBody>
      </p:sp>
      <p:pic>
        <p:nvPicPr>
          <p:cNvPr id="405" name="GIYNPgGn5SctXdIGAAAAAAAkALkybj0JAAAB.jpg" descr="GIYNPgGn5SctXdIGAAAAAAAkALkybj0JAAAB.jpg"/>
          <p:cNvPicPr>
            <a:picLocks noChangeAspect="1"/>
          </p:cNvPicPr>
          <p:nvPr/>
        </p:nvPicPr>
        <p:blipFill>
          <a:blip r:embed="rId3"/>
          <a:stretch>
            <a:fillRect/>
          </a:stretch>
        </p:blipFill>
        <p:spPr>
          <a:xfrm>
            <a:off x="1371307" y="1405782"/>
            <a:ext cx="9449385" cy="5315280"/>
          </a:xfrm>
          <a:prstGeom prst="rect">
            <a:avLst/>
          </a:prstGeom>
          <a:ln w="12700">
            <a:miter lim="400000"/>
          </a:ln>
        </p:spPr>
      </p:pic>
      <p:sp>
        <p:nvSpPr>
          <p:cNvPr id="406" name="https://engineering.fb.com/2017/08/31/web/rapid-release-at-massive-scale/"/>
          <p:cNvSpPr txBox="1"/>
          <p:nvPr/>
        </p:nvSpPr>
        <p:spPr>
          <a:xfrm>
            <a:off x="3016770" y="6571022"/>
            <a:ext cx="5540104" cy="300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idx="1"/>
          </p:nvPr>
        </p:nvSpPr>
        <p:spPr>
          <a:prstGeom prst="rect">
            <a:avLst/>
          </a:prstGeom>
        </p:spPr>
        <p:txBody>
          <a:bodyPr>
            <a:noAutofit/>
          </a:bodyPr>
          <a:lstStyle/>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First, diffs that have passed a series of automated internal tests and land in master are pushed out to Facebook employees.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In this stage, get push-blocking alerts if we’ve introduced a regression, and an emergency stop button lets us keep the release from going any further.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If everything is OK, push the changes to 2 percent of production, where again we collect signal and monitor alerts, especially for edge cases that our testing or employee dogfooding may not have picked up.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Finally, roll out to 100 percent of production, </a:t>
            </a:r>
            <a:r>
              <a:rPr lang="en-US" sz="1600" dirty="0"/>
              <a:t>where</a:t>
            </a:r>
            <a:r>
              <a:rPr lang="en-US" sz="1600" dirty="0">
                <a:latin typeface="Aptos" panose="020B0004020202020204" pitchFamily="34" charset="0"/>
              </a:rPr>
              <a:t> our Flytrap tool aggregates user reports and alerts us to any anomalies.</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Many of the changes are initially kept behind feature flags, which allows to roll out mobile and web code releases independently from new features, helping to lower the risk of any particular update causing a problem.</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3016770" y="6571022"/>
            <a:ext cx="5540104" cy="30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rPr lang="en-US" dirty="0"/>
              <a:t>What not to do: Failed Deployment at Knight Capital</a:t>
            </a:r>
            <a:endParaRPr dirty="0"/>
          </a:p>
        </p:txBody>
      </p:sp>
      <p:sp>
        <p:nvSpPr>
          <p:cNvPr id="2" name="Content Placeholder 1">
            <a:extLst>
              <a:ext uri="{FF2B5EF4-FFF2-40B4-BE49-F238E27FC236}">
                <a16:creationId xmlns:a16="http://schemas.microsoft.com/office/drawing/2014/main" id="{59F5D69B-F06D-FC71-5C53-775520F3C24F}"/>
              </a:ext>
            </a:extLst>
          </p:cNvPr>
          <p:cNvSpPr>
            <a:spLocks noGrp="1"/>
          </p:cNvSpPr>
          <p:nvPr>
            <p:ph idx="1"/>
          </p:nvPr>
        </p:nvSpPr>
        <p:spPr/>
        <p:txBody>
          <a:bodyPr/>
          <a:lstStyle/>
          <a:p>
            <a:endParaRPr lang="en-US"/>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7230446" y="3353259"/>
            <a:ext cx="4341055" cy="2676984"/>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572494"/>
            <a:ext cx="6997329" cy="4457749"/>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5769566" y="978836"/>
            <a:ext cx="6422434" cy="1805623"/>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defTabSz="457200">
              <a:defRPr sz="3800">
                <a:solidFill>
                  <a:srgbClr val="333333"/>
                </a:solidFill>
              </a:defRPr>
            </a:lvl1pPr>
          </a:lstStyle>
          <a:p>
            <a:r>
              <a:rPr sz="1900" dirty="0"/>
              <a:t>“In the week before go-live, a Knight engineer manually deployed the new RLP code in SMARS to its 8 servers. However, he made </a:t>
            </a:r>
            <a:r>
              <a:rPr sz="1900" dirty="0">
                <a:highlight>
                  <a:srgbClr val="FFFF00"/>
                </a:highlight>
              </a:rPr>
              <a:t>a mistake and did not copy the new code to one of the servers. </a:t>
            </a:r>
            <a:r>
              <a:rPr sz="1900" dirty="0"/>
              <a:t>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6044804" y="6623901"/>
            <a:ext cx="5392502" cy="2332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sz="1100">
                <a:hlinkClick r:id="rId5"/>
              </a:rPr>
              <a:t>https://www.henricodolfing.com/2019/06/project-failure-case-study-knight-capital.html</a:t>
            </a:r>
            <a:r>
              <a:rPr sz="1100">
                <a:solidFill>
                  <a:srgbClr val="000000"/>
                </a:solidFill>
              </a:rPr>
              <a:t>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36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normAutofit/>
          </a:bodyPr>
          <a:lstStyle/>
          <a:p>
            <a:r>
              <a:rPr sz="3300" dirty="0"/>
              <a:t>By now, you should be able to…</a:t>
            </a:r>
          </a:p>
          <a:p>
            <a:pPr lvl="1">
              <a:buFont typeface="Arial" panose="020B0604020202020204" pitchFamily="34" charset="0"/>
              <a:buChar char="•"/>
            </a:pPr>
            <a:r>
              <a:rPr lang="en-US" sz="2700" dirty="0"/>
              <a:t>Describe how continuous integration helps to catch errors sooner in the software lifecycle</a:t>
            </a:r>
          </a:p>
          <a:p>
            <a:pPr lvl="1">
              <a:buFont typeface="Arial" panose="020B0604020202020204" pitchFamily="34" charset="0"/>
              <a:buChar char="•"/>
            </a:pPr>
            <a:r>
              <a:rPr lang="en-US" sz="2700" dirty="0"/>
              <a:t>Describe strategies for performing quality-assurance on software as and after it is delivered</a:t>
            </a:r>
          </a:p>
          <a:p>
            <a:pPr lvl="1">
              <a:buFont typeface="Arial" panose="020B0604020202020204" pitchFamily="34" charset="0"/>
              <a:buChar char="•"/>
            </a:pPr>
            <a:r>
              <a:rPr lang="en-US" sz="27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EA5D8-C27F-EDCC-EAE9-D49C4EEC8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47E011-66C7-8359-D2CD-4CA7C1B4791C}"/>
              </a:ext>
            </a:extLst>
          </p:cNvPr>
          <p:cNvSpPr>
            <a:spLocks noGrp="1"/>
          </p:cNvSpPr>
          <p:nvPr>
            <p:ph type="title"/>
          </p:nvPr>
        </p:nvSpPr>
        <p:spPr/>
        <p:txBody>
          <a:bodyPr>
            <a:normAutofit/>
          </a:bodyPr>
          <a:lstStyle/>
          <a:p>
            <a:r>
              <a:rPr lang="en-US" dirty="0"/>
              <a:t>In this module, we'll focus on CI/CD</a:t>
            </a:r>
          </a:p>
        </p:txBody>
      </p:sp>
      <p:sp>
        <p:nvSpPr>
          <p:cNvPr id="8" name="Content Placeholder 7">
            <a:extLst>
              <a:ext uri="{FF2B5EF4-FFF2-40B4-BE49-F238E27FC236}">
                <a16:creationId xmlns:a16="http://schemas.microsoft.com/office/drawing/2014/main" id="{9EB9B983-EF94-AA72-A239-02852A860781}"/>
              </a:ext>
            </a:extLst>
          </p:cNvPr>
          <p:cNvSpPr>
            <a:spLocks noGrp="1"/>
          </p:cNvSpPr>
          <p:nvPr>
            <p:ph idx="1"/>
          </p:nvPr>
        </p:nvSpPr>
        <p:spPr>
          <a:xfrm>
            <a:off x="838200" y="1500160"/>
            <a:ext cx="8849139" cy="4351338"/>
          </a:xfrm>
        </p:spPr>
        <p:txBody>
          <a:bodyPr>
            <a:normAutofit lnSpcReduction="10000"/>
          </a:bodyPr>
          <a:lstStyle/>
          <a:p>
            <a:r>
              <a:rPr lang="en-US" dirty="0"/>
              <a:t>What are the costs &amp; benefits of each of these?</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integration tests (as in module 12)</a:t>
            </a:r>
          </a:p>
          <a:p>
            <a:pPr lvl="1"/>
            <a:r>
              <a:rPr lang="en-US" b="0" i="0" u="none" strike="noStrike" kern="1200" dirty="0">
                <a:solidFill>
                  <a:srgbClr val="FF0000"/>
                </a:solidFill>
                <a:effectLst/>
                <a:latin typeface="+mn-lt"/>
                <a:ea typeface="+mn-ea"/>
                <a:cs typeface="+mn-cs"/>
              </a:rPr>
              <a:t>continuous integration</a:t>
            </a:r>
          </a:p>
          <a:p>
            <a:pPr lvl="1"/>
            <a:r>
              <a:rPr lang="en-US" b="0" i="0" u="none" strike="noStrike" kern="1200" dirty="0">
                <a:solidFill>
                  <a:srgbClr val="FF0000"/>
                </a:solidFill>
                <a:effectLst/>
                <a:latin typeface="+mn-lt"/>
                <a:ea typeface="+mn-ea"/>
                <a:cs typeface="+mn-cs"/>
              </a:rPr>
              <a:t>continuous deployment (A/B, canaries, etc.)</a:t>
            </a:r>
          </a:p>
          <a:p>
            <a:r>
              <a:rPr lang="en-US" dirty="0"/>
              <a:t>How is each automatable?</a:t>
            </a:r>
          </a:p>
          <a:p>
            <a:r>
              <a:rPr lang="en-US" b="0" i="0" u="none" strike="noStrike" kern="1200" dirty="0">
                <a:solidFill>
                  <a:schemeClr val="tx1"/>
                </a:solidFill>
                <a:effectLst/>
                <a:latin typeface="+mn-lt"/>
                <a:ea typeface="+mn-ea"/>
                <a:cs typeface="+mn-cs"/>
              </a:rPr>
              <a:t>How does each address non-functional quality attributes?</a:t>
            </a:r>
          </a:p>
          <a:p>
            <a:r>
              <a:rPr lang="en-US" dirty="0"/>
              <a:t>How should these be combined in an organization's software development process?</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CDA3D1BA-0C44-A71B-B613-D7BCFDDDBED1}"/>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3" name="TextBox 2">
            <a:extLst>
              <a:ext uri="{FF2B5EF4-FFF2-40B4-BE49-F238E27FC236}">
                <a16:creationId xmlns:a16="http://schemas.microsoft.com/office/drawing/2014/main" id="{7162B89A-14E3-76F8-6128-6EE526538B71}"/>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pic>
        <p:nvPicPr>
          <p:cNvPr id="5" name="Image" descr="Image">
            <a:extLst>
              <a:ext uri="{FF2B5EF4-FFF2-40B4-BE49-F238E27FC236}">
                <a16:creationId xmlns:a16="http://schemas.microsoft.com/office/drawing/2014/main" id="{A95610DA-0386-064C-F4CA-82D8902EA755}"/>
              </a:ext>
            </a:extLst>
          </p:cNvPr>
          <p:cNvPicPr>
            <a:picLocks noChangeAspect="1"/>
          </p:cNvPicPr>
          <p:nvPr/>
        </p:nvPicPr>
        <p:blipFill>
          <a:blip r:embed="rId3"/>
          <a:stretch>
            <a:fillRect/>
          </a:stretch>
        </p:blipFill>
        <p:spPr>
          <a:xfrm>
            <a:off x="8067842" y="2308303"/>
            <a:ext cx="3238994" cy="1582758"/>
          </a:xfrm>
          <a:prstGeom prst="rect">
            <a:avLst/>
          </a:prstGeom>
          <a:ln w="12700">
            <a:miter lim="400000"/>
          </a:ln>
        </p:spPr>
      </p:pic>
    </p:spTree>
    <p:extLst>
      <p:ext uri="{BB962C8B-B14F-4D97-AF65-F5344CB8AC3E}">
        <p14:creationId xmlns:p14="http://schemas.microsoft.com/office/powerpoint/2010/main" val="2629429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2095706" y="6485514"/>
            <a:ext cx="8085931"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1200" dirty="0">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165655" y="3479563"/>
            <a:ext cx="4058921" cy="30059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92100">
              <a:defRPr>
                <a:solidFill>
                  <a:srgbClr val="000000"/>
                </a:solidFill>
                <a:latin typeface="+mj-lt"/>
                <a:ea typeface="+mj-ea"/>
                <a:cs typeface="+mj-cs"/>
                <a:sym typeface="Helvetica Neue"/>
              </a:defRPr>
            </a:pPr>
            <a:r>
              <a:rPr sz="1200" dirty="0"/>
              <a:t>“That morning, a software bug in an update to the </a:t>
            </a:r>
            <a:r>
              <a:rPr sz="1200" dirty="0" err="1"/>
              <a:t>DynamicSource</a:t>
            </a:r>
            <a:r>
              <a:rPr sz="1200" dirty="0"/>
              <a:t> tool caused it to provide seriously undervalued weights for the airplanes.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The Alaska 737 captain said the data was on the order of 20,000 to 30,000 pounds light. With the total weight of those jets at 150,000 to 170,000 pounds, the error was enough to skew the engine thrust and speed settings.</a:t>
            </a:r>
          </a:p>
          <a:p>
            <a:pPr algn="just" defTabSz="292100">
              <a:defRPr>
                <a:solidFill>
                  <a:srgbClr val="000000"/>
                </a:solidFill>
                <a:latin typeface="+mj-lt"/>
                <a:ea typeface="+mj-ea"/>
                <a:cs typeface="+mj-cs"/>
                <a:sym typeface="Helvetica Neue"/>
              </a:defRPr>
            </a:pPr>
            <a:endParaRPr sz="1200" dirty="0"/>
          </a:p>
          <a:p>
            <a:pPr algn="just" defTabSz="292100">
              <a:defRPr>
                <a:solidFill>
                  <a:srgbClr val="000000"/>
                </a:solidFill>
                <a:latin typeface="+mj-lt"/>
                <a:ea typeface="+mj-ea"/>
                <a:cs typeface="+mj-cs"/>
                <a:sym typeface="Helvetica Neue"/>
              </a:defRPr>
            </a:pPr>
            <a:r>
              <a:rPr sz="1200" dirty="0"/>
              <a:t>Both planes headed down the runway with less power and at lower speed than they should have. And with the jets judged lighter than they actually were, the pilots rotated too early</a:t>
            </a:r>
            <a:br>
              <a:rPr sz="1200" dirty="0"/>
            </a:br>
            <a:br>
              <a:rPr sz="1200" dirty="0"/>
            </a:br>
            <a:r>
              <a:rPr sz="12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1538486"/>
            <a:ext cx="4826001" cy="18542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4643398" y="2966643"/>
            <a:ext cx="4058921" cy="3436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algn="just" defTabSz="228600">
              <a:spcBef>
                <a:spcPts val="1200"/>
              </a:spcBef>
              <a:defRPr>
                <a:solidFill>
                  <a:srgbClr val="191919"/>
                </a:solidFill>
              </a:defRPr>
            </a:pPr>
            <a:r>
              <a:rPr sz="1200" dirty="0"/>
              <a:t>… “A quick interim fix proved easy: When operations staff turned off the automatic uplink of the data to the aircraft and switched to manual requests “we didn’t have the bug anymore.”</a:t>
            </a:r>
          </a:p>
          <a:p>
            <a:pPr algn="just" defTabSz="228600">
              <a:spcBef>
                <a:spcPts val="1200"/>
              </a:spcBef>
              <a:defRPr>
                <a:solidFill>
                  <a:srgbClr val="191919"/>
                </a:solidFill>
              </a:defRPr>
            </a:pPr>
            <a:r>
              <a:rPr sz="1200" dirty="0"/>
              <a:t>Peyton said his team also checked the integrity of the calculation itself before lifting the stoppage. All that was accomplished in 20 minutes.</a:t>
            </a:r>
          </a:p>
          <a:p>
            <a:pPr algn="just" defTabSz="228600">
              <a:spcBef>
                <a:spcPts val="1200"/>
              </a:spcBef>
              <a:defRPr>
                <a:solidFill>
                  <a:srgbClr val="191919"/>
                </a:solidFill>
              </a:defRPr>
            </a:pPr>
            <a:r>
              <a:rPr sz="1200" dirty="0"/>
              <a:t>The software code was permanently repaired about five hours later.</a:t>
            </a:r>
          </a:p>
          <a:p>
            <a:pPr algn="just" defTabSz="228600">
              <a:defRPr>
                <a:solidFill>
                  <a:srgbClr val="191919"/>
                </a:solidFill>
              </a:defRPr>
            </a:pPr>
            <a:endParaRPr sz="1200" dirty="0"/>
          </a:p>
          <a:p>
            <a:pPr algn="just" defTabSz="228600">
              <a:spcBef>
                <a:spcPts val="1200"/>
              </a:spcBef>
              <a:defRPr>
                <a:solidFill>
                  <a:srgbClr val="191919"/>
                </a:solidFill>
              </a:defRPr>
            </a:pPr>
            <a:r>
              <a:rPr sz="1200" dirty="0"/>
              <a:t>Peyton added that even though the update to the </a:t>
            </a:r>
            <a:r>
              <a:rPr sz="1200" dirty="0" err="1"/>
              <a:t>DynamicSource</a:t>
            </a:r>
            <a:r>
              <a:rPr sz="1200" dirty="0"/>
              <a:t> software had been tested over an extended period, the bug was missed because it only presented when many aircraft at the same time were using the system.</a:t>
            </a:r>
          </a:p>
          <a:p>
            <a:pPr algn="just" defTabSz="228600">
              <a:spcBef>
                <a:spcPts val="1200"/>
              </a:spcBef>
              <a:defRPr>
                <a:solidFill>
                  <a:srgbClr val="191919"/>
                </a:solidFill>
              </a:defRPr>
            </a:pPr>
            <a:r>
              <a:rPr sz="1200" dirty="0"/>
              <a:t>Subsequently, a test of the software under high demand was developed.”</a:t>
            </a:r>
          </a:p>
        </p:txBody>
      </p:sp>
      <p:sp>
        <p:nvSpPr>
          <p:cNvPr id="14" name="TextBox 13">
            <a:extLst>
              <a:ext uri="{FF2B5EF4-FFF2-40B4-BE49-F238E27FC236}">
                <a16:creationId xmlns:a16="http://schemas.microsoft.com/office/drawing/2014/main" id="{03652842-668A-AAFA-CBA8-103023148240}"/>
              </a:ext>
            </a:extLst>
          </p:cNvPr>
          <p:cNvSpPr txBox="1"/>
          <p:nvPr/>
        </p:nvSpPr>
        <p:spPr>
          <a:xfrm>
            <a:off x="11201400" y="262128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22860" rIns="45720" bIns="22860" numCol="1" spcCol="0" rtlCol="0" fromWordArt="0" anchor="ctr" anchorCtr="0" forceAA="0" compatLnSpc="1">
            <a:prstTxWarp prst="textNoShape">
              <a:avLst/>
            </a:prstTxWarp>
            <a:noAutofit/>
          </a:bodyPr>
          <a:lstStyle/>
          <a:p>
            <a:pPr algn="l"/>
            <a:endParaRPr lang="en-US" sz="900" dirty="0">
              <a:solidFill>
                <a:schemeClr val="tx1"/>
              </a:solidFill>
            </a:endParaRPr>
          </a:p>
        </p:txBody>
      </p:sp>
      <p:grpSp>
        <p:nvGrpSpPr>
          <p:cNvPr id="2" name="Group 1">
            <a:extLst>
              <a:ext uri="{FF2B5EF4-FFF2-40B4-BE49-F238E27FC236}">
                <a16:creationId xmlns:a16="http://schemas.microsoft.com/office/drawing/2014/main" id="{491A9274-1915-948F-1042-ECC2B9D3A19B}"/>
              </a:ext>
            </a:extLst>
          </p:cNvPr>
          <p:cNvGrpSpPr/>
          <p:nvPr/>
        </p:nvGrpSpPr>
        <p:grpSpPr>
          <a:xfrm>
            <a:off x="8867974" y="1762006"/>
            <a:ext cx="3326130" cy="2794581"/>
            <a:chOff x="4369275" y="3006945"/>
            <a:chExt cx="3326130" cy="2794581"/>
          </a:xfrm>
        </p:grpSpPr>
        <p:sp>
          <p:nvSpPr>
            <p:cNvPr id="13" name="TextBox 12">
              <a:extLst>
                <a:ext uri="{FF2B5EF4-FFF2-40B4-BE49-F238E27FC236}">
                  <a16:creationId xmlns:a16="http://schemas.microsoft.com/office/drawing/2014/main" id="{F48AA52F-2F6F-AE80-E8F0-BD423B95BEC9}"/>
                </a:ext>
              </a:extLst>
            </p:cNvPr>
            <p:cNvSpPr txBox="1"/>
            <p:nvPr/>
          </p:nvSpPr>
          <p:spPr>
            <a:xfrm>
              <a:off x="4513975" y="5586082"/>
              <a:ext cx="3154680"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dirty="0">
                  <a:solidFill>
                    <a:srgbClr val="0F1419"/>
                  </a:solidFill>
                  <a:latin typeface="Aptos" panose="020B0004020202020204" pitchFamily="34" charset="0"/>
                </a:rPr>
                <a:t>Photo: </a:t>
              </a:r>
              <a:r>
                <a:rPr lang="en-US" sz="800" dirty="0" err="1">
                  <a:solidFill>
                    <a:srgbClr val="0F1419"/>
                  </a:solidFill>
                  <a:latin typeface="Aptos" panose="020B0004020202020204" pitchFamily="34" charset="0"/>
                </a:rPr>
                <a:t>saiters_photography</a:t>
              </a:r>
              <a:r>
                <a:rPr lang="en-US" sz="800" dirty="0">
                  <a:solidFill>
                    <a:srgbClr val="0F1419"/>
                  </a:solidFill>
                  <a:latin typeface="Aptos" panose="020B0004020202020204" pitchFamily="34" charset="0"/>
                </a:rPr>
                <a:t> (IG, different plane/</a:t>
              </a:r>
              <a:r>
                <a:rPr lang="en-US" sz="800" dirty="0" err="1">
                  <a:solidFill>
                    <a:srgbClr val="0F1419"/>
                  </a:solidFill>
                  <a:latin typeface="Aptos" panose="020B0004020202020204" pitchFamily="34" charset="0"/>
                </a:rPr>
                <a:t>airpot</a:t>
              </a:r>
              <a:r>
                <a:rPr lang="en-US" sz="800" dirty="0">
                  <a:solidFill>
                    <a:srgbClr val="0F1419"/>
                  </a:solidFill>
                  <a:latin typeface="Aptos" panose="020B0004020202020204" pitchFamily="34" charset="0"/>
                </a:rPr>
                <a:t>)</a:t>
              </a:r>
              <a:endParaRPr lang="en-US" sz="800" dirty="0"/>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275" y="3006945"/>
              <a:ext cx="3326130" cy="2514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695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CI/CD practices improve code quality and dev velocity</a:t>
            </a:r>
            <a:endParaRPr dirty="0"/>
          </a:p>
        </p:txBody>
      </p:sp>
      <p:sp>
        <p:nvSpPr>
          <p:cNvPr id="40" name="Improving quality &amp; velocity with frequent, fast feedback loops"/>
          <p:cNvSpPr txBox="1">
            <a:spLocks noGrp="1"/>
          </p:cNvSpPr>
          <p:nvPr>
            <p:ph idx="1"/>
          </p:nvPr>
        </p:nvSpPr>
        <p:spPr>
          <a:prstGeom prst="rect">
            <a:avLst/>
          </a:prstGeom>
        </p:spPr>
        <p:txBody>
          <a:bodyPr>
            <a:normAutofit/>
          </a:bodyPr>
          <a:lstStyle/>
          <a:p>
            <a:pPr marL="400050" indent="-342900"/>
            <a:r>
              <a:rPr lang="en-US" sz="3100" dirty="0"/>
              <a:t>Continuous integration: use automated systems to perform and monitor frequent integrations with entire codebase, running integration-scale tests</a:t>
            </a:r>
          </a:p>
          <a:p>
            <a:pPr marL="400050" indent="-342900"/>
            <a:r>
              <a:rPr lang="en-US" sz="3100" dirty="0"/>
              <a:t>Continuous delivery: use automated systems to perform frequent, controlled delivery of product (often to a small fraction of the user base), with automated monitoring to detect remaining defects quickly. </a:t>
            </a:r>
            <a:endParaRPr sz="3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81EA0B-0414-B03D-23DC-5589621D4960}"/>
              </a:ext>
            </a:extLst>
          </p:cNvPr>
          <p:cNvSpPr>
            <a:spLocks noGrp="1"/>
          </p:cNvSpPr>
          <p:nvPr>
            <p:ph type="title"/>
          </p:nvPr>
        </p:nvSpPr>
        <p:spPr/>
        <p:txBody>
          <a:bodyPr/>
          <a:lstStyle/>
          <a:p>
            <a:r>
              <a:rPr lang="en-US" dirty="0"/>
              <a:t>Lesson 13.1: Continuous Integration</a:t>
            </a:r>
          </a:p>
        </p:txBody>
      </p:sp>
      <p:sp>
        <p:nvSpPr>
          <p:cNvPr id="4" name="Slide Number Placeholder 3">
            <a:extLst>
              <a:ext uri="{FF2B5EF4-FFF2-40B4-BE49-F238E27FC236}">
                <a16:creationId xmlns:a16="http://schemas.microsoft.com/office/drawing/2014/main" id="{0BDC2020-41E4-3327-0233-63411976897F}"/>
              </a:ext>
            </a:extLst>
          </p:cNvPr>
          <p:cNvSpPr>
            <a:spLocks noGrp="1"/>
          </p:cNvSpPr>
          <p:nvPr>
            <p:ph type="sldNum" sz="quarter" idx="12"/>
          </p:nvPr>
        </p:nvSpPr>
        <p:spPr/>
        <p:txBody>
          <a:bodyPr/>
          <a:lstStyle/>
          <a:p>
            <a:fld id="{20F37917-FD3A-4669-9018-DA04BCDD3D75}" type="slidenum">
              <a:rPr lang="en-US" smtClean="0"/>
              <a:t>9</a:t>
            </a:fld>
            <a:endParaRPr lang="en-US"/>
          </a:p>
        </p:txBody>
      </p:sp>
    </p:spTree>
    <p:extLst>
      <p:ext uri="{BB962C8B-B14F-4D97-AF65-F5344CB8AC3E}">
        <p14:creationId xmlns:p14="http://schemas.microsoft.com/office/powerpoint/2010/main" val="2919999639"/>
      </p:ext>
    </p:extLst>
  </p:cSld>
  <p:clrMapOvr>
    <a:masterClrMapping/>
  </p:clrMapOvr>
</p:sld>
</file>

<file path=ppt/theme/theme1.xml><?xml version="1.0" encoding="utf-8"?>
<a:theme xmlns:a="http://schemas.openxmlformats.org/drawingml/2006/main" name="CS 4530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12524</TotalTime>
  <Words>11713</Words>
  <Application>Microsoft Office PowerPoint</Application>
  <PresentationFormat>Widescreen</PresentationFormat>
  <Paragraphs>697</Paragraphs>
  <Slides>59</Slides>
  <Notes>50</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Verdana</vt:lpstr>
      <vt:lpstr>Calibri</vt:lpstr>
      <vt:lpstr>Aptos</vt:lpstr>
      <vt:lpstr>Helvetica</vt:lpstr>
      <vt:lpstr>Wingdings</vt:lpstr>
      <vt:lpstr>CS 4530 Theme</vt:lpstr>
      <vt:lpstr>CS 4530: Fundamentals of Software Engineering Module 13: Continuous Development</vt:lpstr>
      <vt:lpstr>Learning objectives for this lesson</vt:lpstr>
      <vt:lpstr>Review: The Agile Model Reduces Risk by Embracing Change (~2000)</vt:lpstr>
      <vt:lpstr>Agile values fast quality feedback loops</vt:lpstr>
      <vt:lpstr>Agile relies on a variety of quality-assurance processes</vt:lpstr>
      <vt:lpstr>In this module, we'll focus on CI/CD</vt:lpstr>
      <vt:lpstr>Example: Some bugs slip through testing, even in highly-regulated industries</vt:lpstr>
      <vt:lpstr>CI/CD practices improve code quality and dev velocity</vt:lpstr>
      <vt:lpstr>Lesson 13.1: Continuous Integration</vt:lpstr>
      <vt:lpstr>Continuous Integration (CI) provides global feedback on local changes</vt:lpstr>
      <vt:lpstr>A CI process is a software pipeline</vt:lpstr>
      <vt:lpstr>CI may be triggered by commits, pull requests, or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can automate performance testing</vt:lpstr>
      <vt:lpstr>CI pipelines can automate benchmarking</vt:lpstr>
      <vt:lpstr>Attributes of effective CI processes</vt:lpstr>
      <vt:lpstr>Effective CI processes are run often enough to reduce debugging effort</vt:lpstr>
      <vt:lpstr>Effective CI processes allocate enough resources to mitigate flaky tests</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Integration Service Models</vt:lpstr>
      <vt:lpstr>Lesson 13.2 Continuous Delivery</vt:lpstr>
      <vt:lpstr>Continuous Delivery</vt:lpstr>
      <vt:lpstr>Continuous Delivery is about deciding which new features to deliver, and when</vt:lpstr>
      <vt:lpstr>A continuous-delivery process is also a software pipeline</vt:lpstr>
      <vt:lpstr>Continuous Delivery does not mean Immediate Delivery</vt:lpstr>
      <vt:lpstr>Ways to mitigate deployment risks</vt:lpstr>
      <vt:lpstr>Build a staging environment to qualify features for delivery</vt:lpstr>
      <vt:lpstr>Split Deployments Mitigate Risk</vt:lpstr>
      <vt:lpstr>Post-delivery monitoring mitigates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Can Take Automated Actions</vt:lpstr>
      <vt:lpstr>Monitoring Services Can Take Automated Actions</vt:lpstr>
      <vt:lpstr>From Monitoring to Observability</vt:lpstr>
      <vt:lpstr>New Tools allow Observability inside of Apps, Too</vt:lpstr>
      <vt:lpstr>Beware of Metrics</vt:lpstr>
      <vt:lpstr>How should we allocate our testing resources?</vt:lpstr>
      <vt:lpstr>Two extremes: Continuous Delivery vs. TDD</vt:lpstr>
      <vt:lpstr>CI at scale: Google Test Automation Platform (TAP (2020))</vt:lpstr>
      <vt:lpstr>Facebook: "Move fast and break things"</vt:lpstr>
      <vt:lpstr>Deployment Example: Facebook.com</vt:lpstr>
      <vt:lpstr>Facebook used to have an elaborate system of branches </vt:lpstr>
      <vt:lpstr>Deployment Example</vt:lpstr>
      <vt:lpstr>Post-2016: truly continuous releases from master branch</vt:lpstr>
      <vt:lpstr>Post-2016: Truly Continuous Releases from Master Branch (excerpts from blog post)</vt:lpstr>
      <vt:lpstr>What not to do: Failed Deployment at Knight Capital</vt:lpstr>
      <vt:lpstr>What could Knight capital have done better?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158</cp:revision>
  <dcterms:created xsi:type="dcterms:W3CDTF">2021-01-07T15:19:22Z</dcterms:created>
  <dcterms:modified xsi:type="dcterms:W3CDTF">2025-02-19T00:23:30Z</dcterms:modified>
</cp:coreProperties>
</file>